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 id="2147483708" r:id="rId3"/>
    <p:sldMasterId id="2147483744" r:id="rId4"/>
    <p:sldMasterId id="2147483768" r:id="rId5"/>
    <p:sldMasterId id="2147483780" r:id="rId6"/>
    <p:sldMasterId id="2147483840" r:id="rId7"/>
    <p:sldMasterId id="2147483936" r:id="rId8"/>
    <p:sldMasterId id="2147483948" r:id="rId9"/>
    <p:sldMasterId id="2147483960" r:id="rId10"/>
    <p:sldMasterId id="2147483972" r:id="rId11"/>
    <p:sldMasterId id="2147483996" r:id="rId12"/>
  </p:sldMasterIdLst>
  <p:notesMasterIdLst>
    <p:notesMasterId r:id="rId54"/>
  </p:notesMasterIdLst>
  <p:handoutMasterIdLst>
    <p:handoutMasterId r:id="rId55"/>
  </p:handoutMasterIdLst>
  <p:sldIdLst>
    <p:sldId id="462" r:id="rId13"/>
    <p:sldId id="775" r:id="rId14"/>
    <p:sldId id="776" r:id="rId15"/>
    <p:sldId id="777" r:id="rId16"/>
    <p:sldId id="778" r:id="rId17"/>
    <p:sldId id="779" r:id="rId18"/>
    <p:sldId id="811" r:id="rId19"/>
    <p:sldId id="772" r:id="rId20"/>
    <p:sldId id="783" r:id="rId21"/>
    <p:sldId id="784" r:id="rId22"/>
    <p:sldId id="616" r:id="rId23"/>
    <p:sldId id="617" r:id="rId24"/>
    <p:sldId id="805" r:id="rId25"/>
    <p:sldId id="1151" r:id="rId26"/>
    <p:sldId id="816" r:id="rId27"/>
    <p:sldId id="625" r:id="rId28"/>
    <p:sldId id="1132" r:id="rId29"/>
    <p:sldId id="1133" r:id="rId30"/>
    <p:sldId id="1134" r:id="rId31"/>
    <p:sldId id="638" r:id="rId32"/>
    <p:sldId id="680" r:id="rId33"/>
    <p:sldId id="1135" r:id="rId34"/>
    <p:sldId id="793" r:id="rId35"/>
    <p:sldId id="795" r:id="rId36"/>
    <p:sldId id="613" r:id="rId37"/>
    <p:sldId id="615" r:id="rId38"/>
    <p:sldId id="1130" r:id="rId39"/>
    <p:sldId id="1136" r:id="rId40"/>
    <p:sldId id="1141" r:id="rId41"/>
    <p:sldId id="1143" r:id="rId42"/>
    <p:sldId id="1144" r:id="rId43"/>
    <p:sldId id="1145" r:id="rId44"/>
    <p:sldId id="1146" r:id="rId45"/>
    <p:sldId id="1155" r:id="rId46"/>
    <p:sldId id="1153" r:id="rId47"/>
    <p:sldId id="787" r:id="rId48"/>
    <p:sldId id="1154" r:id="rId49"/>
    <p:sldId id="1112" r:id="rId50"/>
    <p:sldId id="790" r:id="rId51"/>
    <p:sldId id="1150" r:id="rId52"/>
    <p:sldId id="1148" r:id="rId53"/>
  </p:sldIdLst>
  <p:sldSz cx="7561263" cy="10440988"/>
  <p:notesSz cx="6797675" cy="9928225"/>
  <p:defaultTextStyle>
    <a:defPPr>
      <a:defRPr lang="tr-TR"/>
    </a:defPPr>
    <a:lvl1pPr marL="0" algn="l" defTabSz="1022845" rtl="0" eaLnBrk="1" latinLnBrk="0" hangingPunct="1">
      <a:defRPr sz="2000" kern="1200">
        <a:solidFill>
          <a:schemeClr val="tx1"/>
        </a:solidFill>
        <a:latin typeface="+mn-lt"/>
        <a:ea typeface="+mn-ea"/>
        <a:cs typeface="+mn-cs"/>
      </a:defRPr>
    </a:lvl1pPr>
    <a:lvl2pPr marL="511410" algn="l" defTabSz="1022845" rtl="0" eaLnBrk="1" latinLnBrk="0" hangingPunct="1">
      <a:defRPr sz="2000" kern="1200">
        <a:solidFill>
          <a:schemeClr val="tx1"/>
        </a:solidFill>
        <a:latin typeface="+mn-lt"/>
        <a:ea typeface="+mn-ea"/>
        <a:cs typeface="+mn-cs"/>
      </a:defRPr>
    </a:lvl2pPr>
    <a:lvl3pPr marL="1022845" algn="l" defTabSz="1022845" rtl="0" eaLnBrk="1" latinLnBrk="0" hangingPunct="1">
      <a:defRPr sz="2000" kern="1200">
        <a:solidFill>
          <a:schemeClr val="tx1"/>
        </a:solidFill>
        <a:latin typeface="+mn-lt"/>
        <a:ea typeface="+mn-ea"/>
        <a:cs typeface="+mn-cs"/>
      </a:defRPr>
    </a:lvl3pPr>
    <a:lvl4pPr marL="1534272" algn="l" defTabSz="1022845" rtl="0" eaLnBrk="1" latinLnBrk="0" hangingPunct="1">
      <a:defRPr sz="2000" kern="1200">
        <a:solidFill>
          <a:schemeClr val="tx1"/>
        </a:solidFill>
        <a:latin typeface="+mn-lt"/>
        <a:ea typeface="+mn-ea"/>
        <a:cs typeface="+mn-cs"/>
      </a:defRPr>
    </a:lvl4pPr>
    <a:lvl5pPr marL="2045681" algn="l" defTabSz="1022845" rtl="0" eaLnBrk="1" latinLnBrk="0" hangingPunct="1">
      <a:defRPr sz="2000" kern="1200">
        <a:solidFill>
          <a:schemeClr val="tx1"/>
        </a:solidFill>
        <a:latin typeface="+mn-lt"/>
        <a:ea typeface="+mn-ea"/>
        <a:cs typeface="+mn-cs"/>
      </a:defRPr>
    </a:lvl5pPr>
    <a:lvl6pPr marL="2557106" algn="l" defTabSz="1022845" rtl="0" eaLnBrk="1" latinLnBrk="0" hangingPunct="1">
      <a:defRPr sz="2000" kern="1200">
        <a:solidFill>
          <a:schemeClr val="tx1"/>
        </a:solidFill>
        <a:latin typeface="+mn-lt"/>
        <a:ea typeface="+mn-ea"/>
        <a:cs typeface="+mn-cs"/>
      </a:defRPr>
    </a:lvl6pPr>
    <a:lvl7pPr marL="3068521" algn="l" defTabSz="1022845" rtl="0" eaLnBrk="1" latinLnBrk="0" hangingPunct="1">
      <a:defRPr sz="2000" kern="1200">
        <a:solidFill>
          <a:schemeClr val="tx1"/>
        </a:solidFill>
        <a:latin typeface="+mn-lt"/>
        <a:ea typeface="+mn-ea"/>
        <a:cs typeface="+mn-cs"/>
      </a:defRPr>
    </a:lvl7pPr>
    <a:lvl8pPr marL="3579934" algn="l" defTabSz="1022845" rtl="0" eaLnBrk="1" latinLnBrk="0" hangingPunct="1">
      <a:defRPr sz="2000" kern="1200">
        <a:solidFill>
          <a:schemeClr val="tx1"/>
        </a:solidFill>
        <a:latin typeface="+mn-lt"/>
        <a:ea typeface="+mn-ea"/>
        <a:cs typeface="+mn-cs"/>
      </a:defRPr>
    </a:lvl8pPr>
    <a:lvl9pPr marL="4091349" algn="l" defTabSz="102284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guide id="3" orient="horz" pos="3289">
          <p15:clr>
            <a:srgbClr val="A4A3A4"/>
          </p15:clr>
        </p15:guide>
        <p15:guide id="4"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FEE"/>
    <a:srgbClr val="F3DEDD"/>
    <a:srgbClr val="29303F"/>
    <a:srgbClr val="3E4960"/>
    <a:srgbClr val="4D3B63"/>
    <a:srgbClr val="413254"/>
    <a:srgbClr val="F89D80"/>
    <a:srgbClr val="9D4B07"/>
    <a:srgbClr val="F6815C"/>
    <a:srgbClr val="C0A2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47" autoAdjust="0"/>
    <p:restoredTop sz="94343" autoAdjust="0"/>
  </p:normalViewPr>
  <p:slideViewPr>
    <p:cSldViewPr snapToGrid="0" snapToObjects="1">
      <p:cViewPr>
        <p:scale>
          <a:sx n="75" d="100"/>
          <a:sy n="75" d="100"/>
        </p:scale>
        <p:origin x="-3330" y="6"/>
      </p:cViewPr>
      <p:guideLst>
        <p:guide orient="horz" pos="2880"/>
        <p:guide orient="horz" pos="3289"/>
        <p:guide pos="2160"/>
        <p:guide pos="2382"/>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23592-14EB-4C03-A6A2-C6B83E21FE0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DF56C4A7-F2D0-47BF-9B01-93BDBED8670C}">
      <dgm:prSet phldrT="[Metin]"/>
      <dgm:spPr>
        <a:xfrm>
          <a:off x="2142772" y="2583419"/>
          <a:ext cx="1482485" cy="1482485"/>
        </a:xfr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r>
            <a:rPr lang="tr-TR" dirty="0" smtClean="0">
              <a:solidFill>
                <a:schemeClr val="tx1"/>
              </a:solidFill>
              <a:latin typeface="Calibri"/>
              <a:ea typeface="+mn-ea"/>
              <a:cs typeface="+mn-cs"/>
            </a:rPr>
            <a:t>2021-2023 </a:t>
          </a:r>
          <a:r>
            <a:rPr lang="tr-TR" dirty="0">
              <a:solidFill>
                <a:schemeClr val="tx1"/>
              </a:solidFill>
              <a:latin typeface="Calibri"/>
              <a:ea typeface="+mn-ea"/>
              <a:cs typeface="+mn-cs"/>
            </a:rPr>
            <a:t>Stratejik Planı</a:t>
          </a:r>
        </a:p>
      </dgm:t>
    </dgm:pt>
    <dgm:pt modelId="{274C554B-723D-457C-AD0B-32E1A7FB075C}" type="parTrans" cxnId="{733D6F7E-10AD-42D9-AB00-97C0FE4F0B21}">
      <dgm:prSet/>
      <dgm:spPr/>
      <dgm:t>
        <a:bodyPr/>
        <a:lstStyle/>
        <a:p>
          <a:endParaRPr lang="tr-TR">
            <a:solidFill>
              <a:schemeClr val="tx1"/>
            </a:solidFill>
          </a:endParaRPr>
        </a:p>
      </dgm:t>
    </dgm:pt>
    <dgm:pt modelId="{C4D6F706-77B8-48CA-AA1E-3F2051F91130}" type="sibTrans" cxnId="{733D6F7E-10AD-42D9-AB00-97C0FE4F0B21}">
      <dgm:prSet/>
      <dgm:spPr/>
      <dgm:t>
        <a:bodyPr/>
        <a:lstStyle/>
        <a:p>
          <a:endParaRPr lang="tr-TR">
            <a:solidFill>
              <a:schemeClr val="tx1"/>
            </a:solidFill>
          </a:endParaRPr>
        </a:p>
      </dgm:t>
    </dgm:pt>
    <dgm:pt modelId="{0A2927D6-C2D0-4986-86E1-B05E980F8E8B}">
      <dgm:prSet phldrT="[Metin]"/>
      <dgm:spPr>
        <a:xfrm>
          <a:off x="441" y="246852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Üst Politika Belgeleri</a:t>
          </a:r>
        </a:p>
      </dgm:t>
    </dgm:pt>
    <dgm:pt modelId="{DD06C8EC-2593-4AC9-BF04-9B00DF9014D1}" type="parTrans" cxnId="{EF2FE747-15D3-4E19-9FC9-520D7120A599}">
      <dgm:prSet/>
      <dgm:spPr>
        <a:xfrm rot="11821559">
          <a:off x="1430597" y="2907701"/>
          <a:ext cx="722321"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A2FB91C2-5294-467D-9284-B8E50DDABB5B}" type="sibTrans" cxnId="{EF2FE747-15D3-4E19-9FC9-520D7120A599}">
      <dgm:prSet/>
      <dgm:spPr/>
      <dgm:t>
        <a:bodyPr/>
        <a:lstStyle/>
        <a:p>
          <a:endParaRPr lang="tr-TR">
            <a:solidFill>
              <a:schemeClr val="tx1"/>
            </a:solidFill>
          </a:endParaRPr>
        </a:p>
      </dgm:t>
    </dgm:pt>
    <dgm:pt modelId="{F5B4F909-B86D-4551-A8E0-6E5DF7767B96}">
      <dgm:prSet phldrT="[Metin]"/>
      <dgm:spPr>
        <a:xfrm>
          <a:off x="2176179" y="292789"/>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Paydaş</a:t>
          </a:r>
        </a:p>
        <a:p>
          <a:r>
            <a:rPr lang="tr-TR" dirty="0">
              <a:solidFill>
                <a:schemeClr val="tx1"/>
              </a:solidFill>
              <a:latin typeface="Calibri"/>
              <a:ea typeface="+mn-ea"/>
              <a:cs typeface="+mn-cs"/>
            </a:rPr>
            <a:t>Önerileri</a:t>
          </a:r>
        </a:p>
      </dgm:t>
    </dgm:pt>
    <dgm:pt modelId="{0BA8B367-4617-4C22-BC3E-41A33EB5387D}" type="parTrans" cxnId="{A97E034E-9464-4C6D-95E7-5D5B7DC47F9A}">
      <dgm:prSet/>
      <dgm:spPr>
        <a:xfrm rot="21600000">
          <a:off x="2641760" y="1527641"/>
          <a:ext cx="495023" cy="960154"/>
        </a:xfrm>
        <a:solidFill>
          <a:schemeClr val="bg1">
            <a:lumMod val="95000"/>
          </a:schemeClr>
        </a:solidFill>
        <a:ln w="3175">
          <a:solidFill>
            <a:schemeClr val="tx1"/>
          </a:solidFill>
        </a:ln>
        <a:effectLst/>
      </dgm:spPr>
      <dgm:t>
        <a:bodyPr/>
        <a:lstStyle/>
        <a:p>
          <a:endParaRPr lang="tr-TR">
            <a:solidFill>
              <a:schemeClr val="tx1"/>
            </a:solidFill>
          </a:endParaRPr>
        </a:p>
      </dgm:t>
    </dgm:pt>
    <dgm:pt modelId="{19A05961-1430-48C6-A455-216067954620}" type="sibTrans" cxnId="{A97E034E-9464-4C6D-95E7-5D5B7DC47F9A}">
      <dgm:prSet/>
      <dgm:spPr/>
      <dgm:t>
        <a:bodyPr/>
        <a:lstStyle/>
        <a:p>
          <a:endParaRPr lang="tr-TR">
            <a:solidFill>
              <a:schemeClr val="tx1"/>
            </a:solidFill>
          </a:endParaRPr>
        </a:p>
      </dgm:t>
    </dgm:pt>
    <dgm:pt modelId="{E66D67B7-7004-4F63-B447-04DBB306F102}">
      <dgm:prSet phldrT="[Metin]"/>
      <dgm:spPr>
        <a:xfrm>
          <a:off x="3742498" y="923964"/>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İlçe MEM Stratejik Planları</a:t>
          </a:r>
        </a:p>
      </dgm:t>
    </dgm:pt>
    <dgm:pt modelId="{2C61A0F6-B054-4646-86B4-82B66862C116}" type="parTrans" cxnId="{4C8C8D28-919B-4212-90A2-16057C8F4801}">
      <dgm:prSet/>
      <dgm:spPr>
        <a:xfrm rot="18805459">
          <a:off x="3247296" y="2159005"/>
          <a:ext cx="804783" cy="450829"/>
        </a:xfrm>
        <a:solidFill>
          <a:schemeClr val="bg1">
            <a:lumMod val="95000"/>
          </a:schemeClr>
        </a:solidFill>
        <a:ln w="3175">
          <a:solidFill>
            <a:schemeClr val="tx1"/>
          </a:solidFill>
        </a:ln>
      </dgm:spPr>
      <dgm:t>
        <a:bodyPr/>
        <a:lstStyle/>
        <a:p>
          <a:endParaRPr lang="tr-TR"/>
        </a:p>
      </dgm:t>
    </dgm:pt>
    <dgm:pt modelId="{F2EE3527-1B6C-4D7D-831A-79F40BFDF12B}" type="sibTrans" cxnId="{4C8C8D28-919B-4212-90A2-16057C8F4801}">
      <dgm:prSet/>
      <dgm:spPr/>
      <dgm:t>
        <a:bodyPr/>
        <a:lstStyle/>
        <a:p>
          <a:endParaRPr lang="tr-TR">
            <a:solidFill>
              <a:schemeClr val="tx1"/>
            </a:solidFill>
          </a:endParaRPr>
        </a:p>
      </dgm:t>
    </dgm:pt>
    <dgm:pt modelId="{6D8B32E3-837A-4ADE-AC03-F4151CB57BA7}">
      <dgm:prSet/>
      <dgm:spPr>
        <a:xfrm>
          <a:off x="637700" y="93004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SP Toplantıları ve Koordinasyon Ekibi Çalışmaları</a:t>
          </a:r>
        </a:p>
      </dgm:t>
    </dgm:pt>
    <dgm:pt modelId="{5528CF17-7284-452C-BF4C-1FFF73C0B3FF}" type="parTrans" cxnId="{41AF7E72-499C-4B76-9911-1B4A244E9B6E}">
      <dgm:prSet/>
      <dgm:spPr>
        <a:xfrm rot="13426372">
          <a:off x="1728806" y="2234873"/>
          <a:ext cx="812527"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93B972CF-6650-4D3B-BE0D-E591E4BEFED2}" type="sibTrans" cxnId="{41AF7E72-499C-4B76-9911-1B4A244E9B6E}">
      <dgm:prSet/>
      <dgm:spPr/>
      <dgm:t>
        <a:bodyPr/>
        <a:lstStyle/>
        <a:p>
          <a:endParaRPr lang="tr-TR">
            <a:solidFill>
              <a:schemeClr val="tx1"/>
            </a:solidFill>
          </a:endParaRPr>
        </a:p>
      </dgm:t>
    </dgm:pt>
    <dgm:pt modelId="{AC60F0C9-3DA4-4300-8E54-F867A066D383}">
      <dgm:prSet/>
      <dgm:spPr>
        <a:xfrm>
          <a:off x="4351917" y="246852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Durum Analizi Raporu</a:t>
          </a:r>
        </a:p>
      </dgm:t>
    </dgm:pt>
    <dgm:pt modelId="{AA7CC176-84EF-4ED2-94F0-C517D52E370E}" type="parTrans" cxnId="{BE6D8DCA-251D-4930-9A24-792352B6EA6C}">
      <dgm:prSet/>
      <dgm:spPr>
        <a:xfrm rot="21139379">
          <a:off x="3589161" y="2899798"/>
          <a:ext cx="706668"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0A3444CB-6199-4685-AE70-12AA4FA8C08C}" type="sibTrans" cxnId="{BE6D8DCA-251D-4930-9A24-792352B6EA6C}">
      <dgm:prSet/>
      <dgm:spPr/>
      <dgm:t>
        <a:bodyPr/>
        <a:lstStyle/>
        <a:p>
          <a:endParaRPr lang="tr-TR">
            <a:solidFill>
              <a:schemeClr val="tx1"/>
            </a:solidFill>
          </a:endParaRPr>
        </a:p>
      </dgm:t>
    </dgm:pt>
    <dgm:pt modelId="{5617F24F-CEA7-4774-B199-AECEE5BCD1EB}" type="pres">
      <dgm:prSet presAssocID="{AA423592-14EB-4C03-A6A2-C6B83E21FE05}" presName="cycle" presStyleCnt="0">
        <dgm:presLayoutVars>
          <dgm:chMax val="1"/>
          <dgm:dir/>
          <dgm:animLvl val="ctr"/>
          <dgm:resizeHandles val="exact"/>
        </dgm:presLayoutVars>
      </dgm:prSet>
      <dgm:spPr/>
      <dgm:t>
        <a:bodyPr/>
        <a:lstStyle/>
        <a:p>
          <a:endParaRPr lang="tr-TR"/>
        </a:p>
      </dgm:t>
    </dgm:pt>
    <dgm:pt modelId="{B96601F9-78F0-44E9-B296-792350C2E119}" type="pres">
      <dgm:prSet presAssocID="{DF56C4A7-F2D0-47BF-9B01-93BDBED8670C}" presName="centerShape" presStyleLbl="node0" presStyleIdx="0" presStyleCnt="1" custScaleX="85316" custScaleY="78141" custLinFactNeighborX="84" custLinFactNeighborY="7062"/>
      <dgm:spPr>
        <a:prstGeom prst="ellipse">
          <a:avLst/>
        </a:prstGeom>
      </dgm:spPr>
      <dgm:t>
        <a:bodyPr/>
        <a:lstStyle/>
        <a:p>
          <a:endParaRPr lang="tr-TR"/>
        </a:p>
      </dgm:t>
    </dgm:pt>
    <dgm:pt modelId="{9A7A665F-109E-4F5E-8DBB-4726DBEEAC1B}" type="pres">
      <dgm:prSet presAssocID="{DD06C8EC-2593-4AC9-BF04-9B00DF9014D1}" presName="parTrans" presStyleLbl="bgSibTrans2D1" presStyleIdx="0" presStyleCnt="5" custAng="562465" custScaleX="86924" custScaleY="59644" custLinFactNeighborX="12499" custLinFactNeighborY="-4530" custRadScaleRad="40317" custRadScaleInc="-2147483648"/>
      <dgm:spPr>
        <a:prstGeom prst="leftArrow">
          <a:avLst>
            <a:gd name="adj1" fmla="val 60000"/>
            <a:gd name="adj2" fmla="val 50000"/>
          </a:avLst>
        </a:prstGeom>
      </dgm:spPr>
      <dgm:t>
        <a:bodyPr/>
        <a:lstStyle/>
        <a:p>
          <a:endParaRPr lang="tr-TR"/>
        </a:p>
      </dgm:t>
    </dgm:pt>
    <dgm:pt modelId="{5B4D0A7A-96FD-4198-99A7-1235ED3E6A84}" type="pres">
      <dgm:prSet presAssocID="{0A2927D6-C2D0-4986-86E1-B05E980F8E8B}" presName="node" presStyleLbl="node1" presStyleIdx="0" presStyleCnt="5" custScaleX="97134" custScaleY="57514">
        <dgm:presLayoutVars>
          <dgm:bulletEnabled val="1"/>
        </dgm:presLayoutVars>
      </dgm:prSet>
      <dgm:spPr>
        <a:prstGeom prst="roundRect">
          <a:avLst>
            <a:gd name="adj" fmla="val 10000"/>
          </a:avLst>
        </a:prstGeom>
      </dgm:spPr>
      <dgm:t>
        <a:bodyPr/>
        <a:lstStyle/>
        <a:p>
          <a:endParaRPr lang="tr-TR"/>
        </a:p>
      </dgm:t>
    </dgm:pt>
    <dgm:pt modelId="{14D929FA-A18D-459F-9072-8B2BD592F7CA}" type="pres">
      <dgm:prSet presAssocID="{5528CF17-7284-452C-BF4C-1FFF73C0B3FF}" presName="parTrans" presStyleLbl="bgSibTrans2D1" presStyleIdx="1" presStyleCnt="5" custAng="21232441" custScaleX="100880" custScaleY="59644" custLinFactNeighborX="924" custLinFactNeighborY="20473" custRadScaleRad="40317" custRadScaleInc="-2147483648"/>
      <dgm:spPr>
        <a:prstGeom prst="leftArrow">
          <a:avLst>
            <a:gd name="adj1" fmla="val 60000"/>
            <a:gd name="adj2" fmla="val 50000"/>
          </a:avLst>
        </a:prstGeom>
      </dgm:spPr>
      <dgm:t>
        <a:bodyPr/>
        <a:lstStyle/>
        <a:p>
          <a:endParaRPr lang="tr-TR"/>
        </a:p>
      </dgm:t>
    </dgm:pt>
    <dgm:pt modelId="{CCD43DC3-E6CE-4EF2-A078-12653CC2A90F}" type="pres">
      <dgm:prSet presAssocID="{6D8B32E3-837A-4ADE-AC03-F4151CB57BA7}" presName="node" presStyleLbl="node1" presStyleIdx="1" presStyleCnt="5" custScaleX="97134" custScaleY="57514" custRadScaleRad="85930" custRadScaleInc="-28826">
        <dgm:presLayoutVars>
          <dgm:bulletEnabled val="1"/>
        </dgm:presLayoutVars>
      </dgm:prSet>
      <dgm:spPr>
        <a:prstGeom prst="roundRect">
          <a:avLst>
            <a:gd name="adj" fmla="val 10000"/>
          </a:avLst>
        </a:prstGeom>
      </dgm:spPr>
      <dgm:t>
        <a:bodyPr/>
        <a:lstStyle/>
        <a:p>
          <a:endParaRPr lang="tr-TR"/>
        </a:p>
      </dgm:t>
    </dgm:pt>
    <dgm:pt modelId="{6C614BDC-A307-434A-887E-EE430CEB5B54}" type="pres">
      <dgm:prSet presAssocID="{0BA8B367-4617-4C22-BC3E-41A33EB5387D}" presName="parTrans" presStyleLbl="bgSibTrans2D1" presStyleIdx="2" presStyleCnt="5" custAng="5405090" custScaleX="15565" custScaleY="332301" custLinFactNeighborX="838" custLinFactNeighborY="20299" custRadScaleRad="56993" custRadScaleInc="-2147483648"/>
      <dgm:spPr>
        <a:prstGeom prst="downArrow">
          <a:avLst/>
        </a:prstGeom>
      </dgm:spPr>
      <dgm:t>
        <a:bodyPr/>
        <a:lstStyle/>
        <a:p>
          <a:endParaRPr lang="tr-TR"/>
        </a:p>
      </dgm:t>
    </dgm:pt>
    <dgm:pt modelId="{758CD9E1-B4A2-474C-81BB-1B6843603871}" type="pres">
      <dgm:prSet presAssocID="{F5B4F909-B86D-4551-A8E0-6E5DF7767B96}" presName="node" presStyleLbl="node1" presStyleIdx="2" presStyleCnt="5" custScaleX="97134" custScaleY="57514" custRadScaleRad="82140">
        <dgm:presLayoutVars>
          <dgm:bulletEnabled val="1"/>
        </dgm:presLayoutVars>
      </dgm:prSet>
      <dgm:spPr>
        <a:prstGeom prst="roundRect">
          <a:avLst>
            <a:gd name="adj" fmla="val 10000"/>
          </a:avLst>
        </a:prstGeom>
      </dgm:spPr>
      <dgm:t>
        <a:bodyPr/>
        <a:lstStyle/>
        <a:p>
          <a:endParaRPr lang="tr-TR"/>
        </a:p>
      </dgm:t>
    </dgm:pt>
    <dgm:pt modelId="{C68A0D55-77A1-4EDB-A3FE-2498B8FF0DFE}" type="pres">
      <dgm:prSet presAssocID="{2C61A0F6-B054-4646-86B4-82B66862C116}" presName="parTrans" presStyleLbl="bgSibTrans2D1" presStyleIdx="3" presStyleCnt="5" custScaleX="103211" custScaleY="59644" custLinFactNeighborX="-1721" custLinFactNeighborY="-4726"/>
      <dgm:spPr/>
      <dgm:t>
        <a:bodyPr/>
        <a:lstStyle/>
        <a:p>
          <a:endParaRPr lang="tr-TR"/>
        </a:p>
      </dgm:t>
    </dgm:pt>
    <dgm:pt modelId="{76FB3450-44A4-4384-B67F-D1D752E0AFB7}" type="pres">
      <dgm:prSet presAssocID="{E66D67B7-7004-4F63-B447-04DBB306F102}" presName="node" presStyleLbl="node1" presStyleIdx="3" presStyleCnt="5" custScaleX="97134" custScaleY="57514" custRadScaleRad="86648" custRadScaleInc="31063">
        <dgm:presLayoutVars>
          <dgm:bulletEnabled val="1"/>
        </dgm:presLayoutVars>
      </dgm:prSet>
      <dgm:spPr>
        <a:prstGeom prst="roundRect">
          <a:avLst>
            <a:gd name="adj" fmla="val 10000"/>
          </a:avLst>
        </a:prstGeom>
      </dgm:spPr>
      <dgm:t>
        <a:bodyPr/>
        <a:lstStyle/>
        <a:p>
          <a:endParaRPr lang="tr-TR"/>
        </a:p>
      </dgm:t>
    </dgm:pt>
    <dgm:pt modelId="{DA3FE253-8BAC-46A6-A017-C95BDBB4693D}" type="pres">
      <dgm:prSet presAssocID="{AA7CC176-84EF-4ED2-94F0-C517D52E370E}" presName="parTrans" presStyleLbl="bgSibTrans2D1" presStyleIdx="4" presStyleCnt="5" custScaleX="78390" custScaleY="59644" custLinFactNeighborX="-14747" custLinFactNeighborY="-2929" custRadScaleRad="40317"/>
      <dgm:spPr>
        <a:prstGeom prst="leftArrow">
          <a:avLst>
            <a:gd name="adj1" fmla="val 60000"/>
            <a:gd name="adj2" fmla="val 50000"/>
          </a:avLst>
        </a:prstGeom>
      </dgm:spPr>
      <dgm:t>
        <a:bodyPr/>
        <a:lstStyle/>
        <a:p>
          <a:endParaRPr lang="tr-TR"/>
        </a:p>
      </dgm:t>
    </dgm:pt>
    <dgm:pt modelId="{55EBCBF7-790A-446D-AC5B-A0563AB7E585}" type="pres">
      <dgm:prSet presAssocID="{AC60F0C9-3DA4-4300-8E54-F867A066D383}" presName="node" presStyleLbl="node1" presStyleIdx="4" presStyleCnt="5" custScaleX="97134" custScaleY="57514">
        <dgm:presLayoutVars>
          <dgm:bulletEnabled val="1"/>
        </dgm:presLayoutVars>
      </dgm:prSet>
      <dgm:spPr>
        <a:prstGeom prst="roundRect">
          <a:avLst>
            <a:gd name="adj" fmla="val 10000"/>
          </a:avLst>
        </a:prstGeom>
      </dgm:spPr>
      <dgm:t>
        <a:bodyPr/>
        <a:lstStyle/>
        <a:p>
          <a:endParaRPr lang="tr-TR"/>
        </a:p>
      </dgm:t>
    </dgm:pt>
  </dgm:ptLst>
  <dgm:cxnLst>
    <dgm:cxn modelId="{C7DD8057-07E2-4763-97BC-C45193463DD9}" type="presOf" srcId="{0A2927D6-C2D0-4986-86E1-B05E980F8E8B}" destId="{5B4D0A7A-96FD-4198-99A7-1235ED3E6A84}" srcOrd="0" destOrd="0" presId="urn:microsoft.com/office/officeart/2005/8/layout/radial4"/>
    <dgm:cxn modelId="{6A9B0379-A6F2-4C75-96D5-61973E01394D}" type="presOf" srcId="{0BA8B367-4617-4C22-BC3E-41A33EB5387D}" destId="{6C614BDC-A307-434A-887E-EE430CEB5B54}" srcOrd="0" destOrd="0" presId="urn:microsoft.com/office/officeart/2005/8/layout/radial4"/>
    <dgm:cxn modelId="{5D76BFDE-76C5-4B03-9B5A-976605F396BE}" type="presOf" srcId="{AC60F0C9-3DA4-4300-8E54-F867A066D383}" destId="{55EBCBF7-790A-446D-AC5B-A0563AB7E585}" srcOrd="0" destOrd="0" presId="urn:microsoft.com/office/officeart/2005/8/layout/radial4"/>
    <dgm:cxn modelId="{1691C974-2ABE-410E-BD28-B13878ABF06B}" type="presOf" srcId="{E66D67B7-7004-4F63-B447-04DBB306F102}" destId="{76FB3450-44A4-4384-B67F-D1D752E0AFB7}" srcOrd="0" destOrd="0" presId="urn:microsoft.com/office/officeart/2005/8/layout/radial4"/>
    <dgm:cxn modelId="{5CD51260-8446-474F-BB9B-A934C7CA350C}" type="presOf" srcId="{6D8B32E3-837A-4ADE-AC03-F4151CB57BA7}" destId="{CCD43DC3-E6CE-4EF2-A078-12653CC2A90F}" srcOrd="0" destOrd="0" presId="urn:microsoft.com/office/officeart/2005/8/layout/radial4"/>
    <dgm:cxn modelId="{BE6D8DCA-251D-4930-9A24-792352B6EA6C}" srcId="{DF56C4A7-F2D0-47BF-9B01-93BDBED8670C}" destId="{AC60F0C9-3DA4-4300-8E54-F867A066D383}" srcOrd="4" destOrd="0" parTransId="{AA7CC176-84EF-4ED2-94F0-C517D52E370E}" sibTransId="{0A3444CB-6199-4685-AE70-12AA4FA8C08C}"/>
    <dgm:cxn modelId="{D8A3733E-5B97-49BC-AED2-0A155C6A5AAE}" type="presOf" srcId="{AA423592-14EB-4C03-A6A2-C6B83E21FE05}" destId="{5617F24F-CEA7-4774-B199-AECEE5BCD1EB}" srcOrd="0" destOrd="0" presId="urn:microsoft.com/office/officeart/2005/8/layout/radial4"/>
    <dgm:cxn modelId="{EE46E61F-7B5F-4DC2-89E6-EDB1DDDE29B7}" type="presOf" srcId="{F5B4F909-B86D-4551-A8E0-6E5DF7767B96}" destId="{758CD9E1-B4A2-474C-81BB-1B6843603871}" srcOrd="0" destOrd="0" presId="urn:microsoft.com/office/officeart/2005/8/layout/radial4"/>
    <dgm:cxn modelId="{4C8C8D28-919B-4212-90A2-16057C8F4801}" srcId="{DF56C4A7-F2D0-47BF-9B01-93BDBED8670C}" destId="{E66D67B7-7004-4F63-B447-04DBB306F102}" srcOrd="3" destOrd="0" parTransId="{2C61A0F6-B054-4646-86B4-82B66862C116}" sibTransId="{F2EE3527-1B6C-4D7D-831A-79F40BFDF12B}"/>
    <dgm:cxn modelId="{BF1DCA7E-8268-40EB-89F6-1D664BBE5A5C}" type="presOf" srcId="{AA7CC176-84EF-4ED2-94F0-C517D52E370E}" destId="{DA3FE253-8BAC-46A6-A017-C95BDBB4693D}" srcOrd="0" destOrd="0" presId="urn:microsoft.com/office/officeart/2005/8/layout/radial4"/>
    <dgm:cxn modelId="{41AF7E72-499C-4B76-9911-1B4A244E9B6E}" srcId="{DF56C4A7-F2D0-47BF-9B01-93BDBED8670C}" destId="{6D8B32E3-837A-4ADE-AC03-F4151CB57BA7}" srcOrd="1" destOrd="0" parTransId="{5528CF17-7284-452C-BF4C-1FFF73C0B3FF}" sibTransId="{93B972CF-6650-4D3B-BE0D-E591E4BEFED2}"/>
    <dgm:cxn modelId="{D7EFBBB2-AF3C-4946-86DF-6928592F139D}" type="presOf" srcId="{DF56C4A7-F2D0-47BF-9B01-93BDBED8670C}" destId="{B96601F9-78F0-44E9-B296-792350C2E119}" srcOrd="0" destOrd="0" presId="urn:microsoft.com/office/officeart/2005/8/layout/radial4"/>
    <dgm:cxn modelId="{733D6F7E-10AD-42D9-AB00-97C0FE4F0B21}" srcId="{AA423592-14EB-4C03-A6A2-C6B83E21FE05}" destId="{DF56C4A7-F2D0-47BF-9B01-93BDBED8670C}" srcOrd="0" destOrd="0" parTransId="{274C554B-723D-457C-AD0B-32E1A7FB075C}" sibTransId="{C4D6F706-77B8-48CA-AA1E-3F2051F91130}"/>
    <dgm:cxn modelId="{08AEACB4-0C9F-4BEC-8D90-86FB5559C1E6}" type="presOf" srcId="{5528CF17-7284-452C-BF4C-1FFF73C0B3FF}" destId="{14D929FA-A18D-459F-9072-8B2BD592F7CA}" srcOrd="0" destOrd="0" presId="urn:microsoft.com/office/officeart/2005/8/layout/radial4"/>
    <dgm:cxn modelId="{4B857264-01FC-47C2-96CB-3B65D5C2636C}" type="presOf" srcId="{DD06C8EC-2593-4AC9-BF04-9B00DF9014D1}" destId="{9A7A665F-109E-4F5E-8DBB-4726DBEEAC1B}" srcOrd="0" destOrd="0" presId="urn:microsoft.com/office/officeart/2005/8/layout/radial4"/>
    <dgm:cxn modelId="{A97E034E-9464-4C6D-95E7-5D5B7DC47F9A}" srcId="{DF56C4A7-F2D0-47BF-9B01-93BDBED8670C}" destId="{F5B4F909-B86D-4551-A8E0-6E5DF7767B96}" srcOrd="2" destOrd="0" parTransId="{0BA8B367-4617-4C22-BC3E-41A33EB5387D}" sibTransId="{19A05961-1430-48C6-A455-216067954620}"/>
    <dgm:cxn modelId="{EF2FE747-15D3-4E19-9FC9-520D7120A599}" srcId="{DF56C4A7-F2D0-47BF-9B01-93BDBED8670C}" destId="{0A2927D6-C2D0-4986-86E1-B05E980F8E8B}" srcOrd="0" destOrd="0" parTransId="{DD06C8EC-2593-4AC9-BF04-9B00DF9014D1}" sibTransId="{A2FB91C2-5294-467D-9284-B8E50DDABB5B}"/>
    <dgm:cxn modelId="{5203A2AA-85AC-419D-B25E-61629479A21D}" type="presOf" srcId="{2C61A0F6-B054-4646-86B4-82B66862C116}" destId="{C68A0D55-77A1-4EDB-A3FE-2498B8FF0DFE}" srcOrd="0" destOrd="0" presId="urn:microsoft.com/office/officeart/2005/8/layout/radial4"/>
    <dgm:cxn modelId="{8C07621E-708A-450F-8C4B-4950DCD02F74}" type="presParOf" srcId="{5617F24F-CEA7-4774-B199-AECEE5BCD1EB}" destId="{B96601F9-78F0-44E9-B296-792350C2E119}" srcOrd="0" destOrd="0" presId="urn:microsoft.com/office/officeart/2005/8/layout/radial4"/>
    <dgm:cxn modelId="{680207D5-78BB-430E-AC1C-B01178BDBB09}" type="presParOf" srcId="{5617F24F-CEA7-4774-B199-AECEE5BCD1EB}" destId="{9A7A665F-109E-4F5E-8DBB-4726DBEEAC1B}" srcOrd="1" destOrd="0" presId="urn:microsoft.com/office/officeart/2005/8/layout/radial4"/>
    <dgm:cxn modelId="{1A743A9D-43AD-467F-855E-C7F41143D6E6}" type="presParOf" srcId="{5617F24F-CEA7-4774-B199-AECEE5BCD1EB}" destId="{5B4D0A7A-96FD-4198-99A7-1235ED3E6A84}" srcOrd="2" destOrd="0" presId="urn:microsoft.com/office/officeart/2005/8/layout/radial4"/>
    <dgm:cxn modelId="{CA356A98-BD02-4BF3-8090-1456E3400D3B}" type="presParOf" srcId="{5617F24F-CEA7-4774-B199-AECEE5BCD1EB}" destId="{14D929FA-A18D-459F-9072-8B2BD592F7CA}" srcOrd="3" destOrd="0" presId="urn:microsoft.com/office/officeart/2005/8/layout/radial4"/>
    <dgm:cxn modelId="{EA3DE63F-E486-4C4F-BABD-A951649B93BA}" type="presParOf" srcId="{5617F24F-CEA7-4774-B199-AECEE5BCD1EB}" destId="{CCD43DC3-E6CE-4EF2-A078-12653CC2A90F}" srcOrd="4" destOrd="0" presId="urn:microsoft.com/office/officeart/2005/8/layout/radial4"/>
    <dgm:cxn modelId="{F945D040-D075-4779-8483-9BD91CEEFE5F}" type="presParOf" srcId="{5617F24F-CEA7-4774-B199-AECEE5BCD1EB}" destId="{6C614BDC-A307-434A-887E-EE430CEB5B54}" srcOrd="5" destOrd="0" presId="urn:microsoft.com/office/officeart/2005/8/layout/radial4"/>
    <dgm:cxn modelId="{FC03124E-7505-44B5-A224-94F1250627E6}" type="presParOf" srcId="{5617F24F-CEA7-4774-B199-AECEE5BCD1EB}" destId="{758CD9E1-B4A2-474C-81BB-1B6843603871}" srcOrd="6" destOrd="0" presId="urn:microsoft.com/office/officeart/2005/8/layout/radial4"/>
    <dgm:cxn modelId="{FF3EDA6B-7ED3-4000-A041-2D3622B2F480}" type="presParOf" srcId="{5617F24F-CEA7-4774-B199-AECEE5BCD1EB}" destId="{C68A0D55-77A1-4EDB-A3FE-2498B8FF0DFE}" srcOrd="7" destOrd="0" presId="urn:microsoft.com/office/officeart/2005/8/layout/radial4"/>
    <dgm:cxn modelId="{FD3661F6-D111-43BD-8179-25924AE27203}" type="presParOf" srcId="{5617F24F-CEA7-4774-B199-AECEE5BCD1EB}" destId="{76FB3450-44A4-4384-B67F-D1D752E0AFB7}" srcOrd="8" destOrd="0" presId="urn:microsoft.com/office/officeart/2005/8/layout/radial4"/>
    <dgm:cxn modelId="{A7451272-EF80-4F11-B4CE-8EE54405611E}" type="presParOf" srcId="{5617F24F-CEA7-4774-B199-AECEE5BCD1EB}" destId="{DA3FE253-8BAC-46A6-A017-C95BDBB4693D}" srcOrd="9" destOrd="0" presId="urn:microsoft.com/office/officeart/2005/8/layout/radial4"/>
    <dgm:cxn modelId="{E6D830EB-0F79-4AEC-822B-8EE761CD7A76}" type="presParOf" srcId="{5617F24F-CEA7-4774-B199-AECEE5BCD1EB}" destId="{55EBCBF7-790A-446D-AC5B-A0563AB7E585}"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92185A-0DC1-4EEC-883A-AC03B84DE0E5}"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tr-TR"/>
        </a:p>
      </dgm:t>
    </dgm:pt>
    <dgm:pt modelId="{DBD8C6D2-5478-45A8-9C8A-6F1484566D7D}">
      <dgm:prSet phldrT="[Metin]" custT="1"/>
      <dgm:spPr/>
      <dgm:t>
        <a:bodyPr/>
        <a:lstStyle/>
        <a:p>
          <a:pPr algn="ctr"/>
          <a:r>
            <a:rPr lang="tr-TR" sz="1400"/>
            <a:t>Göstergelere ilişkin yılın ilk 6 aylık dönemine ait gerçekleşmelerin tespiti </a:t>
          </a:r>
        </a:p>
      </dgm:t>
    </dgm:pt>
    <dgm:pt modelId="{DC2E9772-37CD-47C5-9D5D-D67C86C5F1D4}" type="parTrans" cxnId="{72ACAD36-F223-4612-BCBE-03BF02B9D6CC}">
      <dgm:prSet/>
      <dgm:spPr/>
      <dgm:t>
        <a:bodyPr/>
        <a:lstStyle/>
        <a:p>
          <a:pPr algn="ctr"/>
          <a:endParaRPr lang="tr-TR" sz="1400"/>
        </a:p>
      </dgm:t>
    </dgm:pt>
    <dgm:pt modelId="{B51292E1-48D9-4C6D-B61E-0C686233B15C}" type="sibTrans" cxnId="{72ACAD36-F223-4612-BCBE-03BF02B9D6CC}">
      <dgm:prSet/>
      <dgm:spPr/>
      <dgm:t>
        <a:bodyPr/>
        <a:lstStyle/>
        <a:p>
          <a:pPr algn="ctr"/>
          <a:endParaRPr lang="tr-TR" sz="1400"/>
        </a:p>
      </dgm:t>
    </dgm:pt>
    <dgm:pt modelId="{40A10E92-48B7-4EB0-91B4-5DA62743BE99}">
      <dgm:prSet phldrT="[Metin]" custT="1"/>
      <dgm:spPr/>
      <dgm:t>
        <a:bodyPr/>
        <a:lstStyle/>
        <a:p>
          <a:pPr algn="ctr"/>
          <a:r>
            <a:rPr lang="tr-TR" sz="1400"/>
            <a:t>İlk 6 aylık gerçekleşme durumlarını içeren raporun üst yöneticiye sunumu</a:t>
          </a:r>
        </a:p>
      </dgm:t>
    </dgm:pt>
    <dgm:pt modelId="{85193B19-63E1-4919-90F8-90BE986629FE}" type="parTrans" cxnId="{F2DA0206-0E75-4366-9EFC-8832B4125E37}">
      <dgm:prSet/>
      <dgm:spPr/>
      <dgm:t>
        <a:bodyPr/>
        <a:lstStyle/>
        <a:p>
          <a:pPr algn="ctr"/>
          <a:endParaRPr lang="tr-TR" sz="1400"/>
        </a:p>
      </dgm:t>
    </dgm:pt>
    <dgm:pt modelId="{8264AF4D-47F6-422E-AE03-9FBFE24EDFEF}" type="sibTrans" cxnId="{F2DA0206-0E75-4366-9EFC-8832B4125E37}">
      <dgm:prSet/>
      <dgm:spPr/>
      <dgm:t>
        <a:bodyPr/>
        <a:lstStyle/>
        <a:p>
          <a:pPr algn="ctr"/>
          <a:endParaRPr lang="tr-TR" sz="1400"/>
        </a:p>
      </dgm:t>
    </dgm:pt>
    <dgm:pt modelId="{363504E1-103F-468C-B8A6-8B1DC72A07B8}">
      <dgm:prSet phldrT="[Metin]" custT="1"/>
      <dgm:spPr/>
      <dgm:t>
        <a:bodyPr/>
        <a:lstStyle/>
        <a:p>
          <a:pPr algn="ctr"/>
          <a:r>
            <a:rPr lang="tr-TR" sz="1400"/>
            <a:t>Stratejik planda yer alan göstergelere ilişkin yıllık gerçekleşmelerin tespiti </a:t>
          </a:r>
        </a:p>
      </dgm:t>
    </dgm:pt>
    <dgm:pt modelId="{45FBDE2D-59AA-4A97-B642-9728CE1C0185}" type="parTrans" cxnId="{EF3832CA-A3DF-450E-A441-B1D176B5A80E}">
      <dgm:prSet/>
      <dgm:spPr/>
      <dgm:t>
        <a:bodyPr/>
        <a:lstStyle/>
        <a:p>
          <a:pPr algn="ctr"/>
          <a:endParaRPr lang="tr-TR" sz="1400"/>
        </a:p>
      </dgm:t>
    </dgm:pt>
    <dgm:pt modelId="{069D8277-D2A5-47DC-8533-3AF0057901A8}" type="sibTrans" cxnId="{EF3832CA-A3DF-450E-A441-B1D176B5A80E}">
      <dgm:prSet/>
      <dgm:spPr/>
      <dgm:t>
        <a:bodyPr/>
        <a:lstStyle/>
        <a:p>
          <a:pPr algn="ctr"/>
          <a:endParaRPr lang="tr-TR" sz="1400"/>
        </a:p>
      </dgm:t>
    </dgm:pt>
    <dgm:pt modelId="{2308D9F4-B6FB-48A5-AD5F-2E46A82C6BD8}">
      <dgm:prSet phldrT="[Metin]" custT="1"/>
      <dgm:spPr/>
      <dgm:t>
        <a:bodyPr/>
        <a:lstStyle/>
        <a:p>
          <a:pPr algn="ctr"/>
          <a:r>
            <a:rPr lang="tr-TR" sz="1400"/>
            <a:t>Yıllık gerçekleşme durummlarını içeren raporun üst yöneticiye sunumu ve kamuoyu ile paylaşılması </a:t>
          </a:r>
        </a:p>
      </dgm:t>
    </dgm:pt>
    <dgm:pt modelId="{45187D3D-8449-4220-81B0-58860EEB4D02}" type="parTrans" cxnId="{7C72C072-A2A1-4F48-AA6A-2D5F38570D40}">
      <dgm:prSet/>
      <dgm:spPr/>
      <dgm:t>
        <a:bodyPr/>
        <a:lstStyle/>
        <a:p>
          <a:pPr algn="ctr"/>
          <a:endParaRPr lang="tr-TR" sz="1400"/>
        </a:p>
      </dgm:t>
    </dgm:pt>
    <dgm:pt modelId="{C8CF8263-362A-44EC-B030-13A287717179}" type="sibTrans" cxnId="{7C72C072-A2A1-4F48-AA6A-2D5F38570D40}">
      <dgm:prSet/>
      <dgm:spPr/>
      <dgm:t>
        <a:bodyPr/>
        <a:lstStyle/>
        <a:p>
          <a:pPr algn="ctr"/>
          <a:endParaRPr lang="tr-TR" sz="1400"/>
        </a:p>
      </dgm:t>
    </dgm:pt>
    <dgm:pt modelId="{9E13B3DA-EC5C-4D30-9FC3-EC10C6F082E7}">
      <dgm:prSet phldrT="[Metin]" custT="1"/>
      <dgm:spPr/>
      <dgm:t>
        <a:bodyPr/>
        <a:lstStyle/>
        <a:p>
          <a:pPr algn="ctr"/>
          <a:r>
            <a:rPr lang="tr-TR" sz="1400" b="0"/>
            <a:t>Yıllık gerçekleşme durumlarının, varsa hedeften sapmaların ve alınması gereken değerlendirilmesi</a:t>
          </a:r>
        </a:p>
      </dgm:t>
    </dgm:pt>
    <dgm:pt modelId="{92BE2D2B-2D23-446F-8B1E-39EA96AE11A4}" type="parTrans" cxnId="{76B08E62-9DD5-46DB-8D9F-54128640DB6F}">
      <dgm:prSet/>
      <dgm:spPr/>
      <dgm:t>
        <a:bodyPr/>
        <a:lstStyle/>
        <a:p>
          <a:pPr algn="ctr"/>
          <a:endParaRPr lang="tr-TR" sz="1400"/>
        </a:p>
      </dgm:t>
    </dgm:pt>
    <dgm:pt modelId="{4F717BC7-2AA3-480C-B521-62C3332C5DBA}" type="sibTrans" cxnId="{76B08E62-9DD5-46DB-8D9F-54128640DB6F}">
      <dgm:prSet/>
      <dgm:spPr/>
      <dgm:t>
        <a:bodyPr/>
        <a:lstStyle/>
        <a:p>
          <a:pPr algn="ctr"/>
          <a:endParaRPr lang="tr-TR" sz="1400"/>
        </a:p>
      </dgm:t>
    </dgm:pt>
    <dgm:pt modelId="{CEB60AC6-926C-4F71-AAF3-77D61389FC67}">
      <dgm:prSet custT="1"/>
      <dgm:spPr/>
      <dgm:t>
        <a:bodyPr/>
        <a:lstStyle/>
        <a:p>
          <a:pPr algn="ctr"/>
          <a:r>
            <a:rPr lang="tr-TR" sz="1400"/>
            <a:t>Yıl sonu gösterge gerçekleşmeleri için gerekli tedbirlerin alınması</a:t>
          </a:r>
        </a:p>
      </dgm:t>
    </dgm:pt>
    <dgm:pt modelId="{E44BE379-BF3A-4A15-843E-E3A046515E12}" type="parTrans" cxnId="{56261C10-ADE4-4EF9-A5B6-65612948932A}">
      <dgm:prSet/>
      <dgm:spPr/>
      <dgm:t>
        <a:bodyPr/>
        <a:lstStyle/>
        <a:p>
          <a:pPr algn="ctr"/>
          <a:endParaRPr lang="tr-TR" sz="1400"/>
        </a:p>
      </dgm:t>
    </dgm:pt>
    <dgm:pt modelId="{EEE4CBCD-A3F3-4BF9-BD3C-3887219F22CA}" type="sibTrans" cxnId="{56261C10-ADE4-4EF9-A5B6-65612948932A}">
      <dgm:prSet/>
      <dgm:spPr/>
      <dgm:t>
        <a:bodyPr/>
        <a:lstStyle/>
        <a:p>
          <a:pPr algn="ctr"/>
          <a:endParaRPr lang="tr-TR" sz="1400"/>
        </a:p>
      </dgm:t>
    </dgm:pt>
    <dgm:pt modelId="{576FDB53-27CB-4A79-BFBD-2E1C49E28585}" type="pres">
      <dgm:prSet presAssocID="{2292185A-0DC1-4EEC-883A-AC03B84DE0E5}" presName="cycle" presStyleCnt="0">
        <dgm:presLayoutVars>
          <dgm:dir/>
          <dgm:resizeHandles val="exact"/>
        </dgm:presLayoutVars>
      </dgm:prSet>
      <dgm:spPr/>
      <dgm:t>
        <a:bodyPr/>
        <a:lstStyle/>
        <a:p>
          <a:endParaRPr lang="tr-TR"/>
        </a:p>
      </dgm:t>
    </dgm:pt>
    <dgm:pt modelId="{18B4774F-F243-4EDB-B7BD-99BB4418901A}" type="pres">
      <dgm:prSet presAssocID="{DBD8C6D2-5478-45A8-9C8A-6F1484566D7D}" presName="node" presStyleLbl="node1" presStyleIdx="0" presStyleCnt="6" custScaleX="126364" custScaleY="126364">
        <dgm:presLayoutVars>
          <dgm:bulletEnabled val="1"/>
        </dgm:presLayoutVars>
      </dgm:prSet>
      <dgm:spPr/>
      <dgm:t>
        <a:bodyPr/>
        <a:lstStyle/>
        <a:p>
          <a:endParaRPr lang="tr-TR"/>
        </a:p>
      </dgm:t>
    </dgm:pt>
    <dgm:pt modelId="{127E8C5F-9150-41F1-9485-B5B9B3809201}" type="pres">
      <dgm:prSet presAssocID="{DBD8C6D2-5478-45A8-9C8A-6F1484566D7D}" presName="spNode" presStyleCnt="0"/>
      <dgm:spPr/>
    </dgm:pt>
    <dgm:pt modelId="{590128D0-DDBB-4B3B-84E0-B3951500D1D3}" type="pres">
      <dgm:prSet presAssocID="{B51292E1-48D9-4C6D-B61E-0C686233B15C}" presName="sibTrans" presStyleLbl="sibTrans1D1" presStyleIdx="0" presStyleCnt="6"/>
      <dgm:spPr/>
      <dgm:t>
        <a:bodyPr/>
        <a:lstStyle/>
        <a:p>
          <a:endParaRPr lang="tr-TR"/>
        </a:p>
      </dgm:t>
    </dgm:pt>
    <dgm:pt modelId="{606FA86F-6BFF-4FAC-B6B0-AA1C25CEAD91}" type="pres">
      <dgm:prSet presAssocID="{40A10E92-48B7-4EB0-91B4-5DA62743BE99}" presName="node" presStyleLbl="node1" presStyleIdx="1" presStyleCnt="6" custScaleX="128694" custScaleY="128694">
        <dgm:presLayoutVars>
          <dgm:bulletEnabled val="1"/>
        </dgm:presLayoutVars>
      </dgm:prSet>
      <dgm:spPr/>
      <dgm:t>
        <a:bodyPr/>
        <a:lstStyle/>
        <a:p>
          <a:endParaRPr lang="tr-TR"/>
        </a:p>
      </dgm:t>
    </dgm:pt>
    <dgm:pt modelId="{684F9A0B-10EA-4F6E-A4DF-1CCCB0A19D04}" type="pres">
      <dgm:prSet presAssocID="{40A10E92-48B7-4EB0-91B4-5DA62743BE99}" presName="spNode" presStyleCnt="0"/>
      <dgm:spPr/>
    </dgm:pt>
    <dgm:pt modelId="{63D85A87-CAD6-434D-8ADE-9DE5A223552A}" type="pres">
      <dgm:prSet presAssocID="{8264AF4D-47F6-422E-AE03-9FBFE24EDFEF}" presName="sibTrans" presStyleLbl="sibTrans1D1" presStyleIdx="1" presStyleCnt="6"/>
      <dgm:spPr/>
      <dgm:t>
        <a:bodyPr/>
        <a:lstStyle/>
        <a:p>
          <a:endParaRPr lang="tr-TR"/>
        </a:p>
      </dgm:t>
    </dgm:pt>
    <dgm:pt modelId="{AF473D43-9521-4AFD-8051-40A086A2821A}" type="pres">
      <dgm:prSet presAssocID="{CEB60AC6-926C-4F71-AAF3-77D61389FC67}" presName="node" presStyleLbl="node1" presStyleIdx="2" presStyleCnt="6" custScaleX="123187" custScaleY="123187">
        <dgm:presLayoutVars>
          <dgm:bulletEnabled val="1"/>
        </dgm:presLayoutVars>
      </dgm:prSet>
      <dgm:spPr/>
      <dgm:t>
        <a:bodyPr/>
        <a:lstStyle/>
        <a:p>
          <a:endParaRPr lang="tr-TR"/>
        </a:p>
      </dgm:t>
    </dgm:pt>
    <dgm:pt modelId="{61B31AC4-78A4-44CF-BD32-E5CD9C1DB3FC}" type="pres">
      <dgm:prSet presAssocID="{CEB60AC6-926C-4F71-AAF3-77D61389FC67}" presName="spNode" presStyleCnt="0"/>
      <dgm:spPr/>
    </dgm:pt>
    <dgm:pt modelId="{5346DF7A-55F9-4864-ABCB-9BE3B06A8227}" type="pres">
      <dgm:prSet presAssocID="{EEE4CBCD-A3F3-4BF9-BD3C-3887219F22CA}" presName="sibTrans" presStyleLbl="sibTrans1D1" presStyleIdx="2" presStyleCnt="6"/>
      <dgm:spPr/>
      <dgm:t>
        <a:bodyPr/>
        <a:lstStyle/>
        <a:p>
          <a:endParaRPr lang="tr-TR"/>
        </a:p>
      </dgm:t>
    </dgm:pt>
    <dgm:pt modelId="{63C77551-CA79-4E37-A3CF-DCEE5AF19060}" type="pres">
      <dgm:prSet presAssocID="{363504E1-103F-468C-B8A6-8B1DC72A07B8}" presName="node" presStyleLbl="node1" presStyleIdx="3" presStyleCnt="6" custScaleX="121567" custScaleY="121567">
        <dgm:presLayoutVars>
          <dgm:bulletEnabled val="1"/>
        </dgm:presLayoutVars>
      </dgm:prSet>
      <dgm:spPr/>
      <dgm:t>
        <a:bodyPr/>
        <a:lstStyle/>
        <a:p>
          <a:endParaRPr lang="tr-TR"/>
        </a:p>
      </dgm:t>
    </dgm:pt>
    <dgm:pt modelId="{B2FFC3A7-F47A-42A1-8689-910870129A89}" type="pres">
      <dgm:prSet presAssocID="{363504E1-103F-468C-B8A6-8B1DC72A07B8}" presName="spNode" presStyleCnt="0"/>
      <dgm:spPr/>
    </dgm:pt>
    <dgm:pt modelId="{3C320105-3BED-4C93-B703-A9FF4364AFEB}" type="pres">
      <dgm:prSet presAssocID="{069D8277-D2A5-47DC-8533-3AF0057901A8}" presName="sibTrans" presStyleLbl="sibTrans1D1" presStyleIdx="3" presStyleCnt="6"/>
      <dgm:spPr/>
      <dgm:t>
        <a:bodyPr/>
        <a:lstStyle/>
        <a:p>
          <a:endParaRPr lang="tr-TR"/>
        </a:p>
      </dgm:t>
    </dgm:pt>
    <dgm:pt modelId="{18BE025F-A43F-4D28-86C5-7185906FC235}" type="pres">
      <dgm:prSet presAssocID="{2308D9F4-B6FB-48A5-AD5F-2E46A82C6BD8}" presName="node" presStyleLbl="node1" presStyleIdx="4" presStyleCnt="6" custScaleX="125050" custScaleY="125050">
        <dgm:presLayoutVars>
          <dgm:bulletEnabled val="1"/>
        </dgm:presLayoutVars>
      </dgm:prSet>
      <dgm:spPr/>
      <dgm:t>
        <a:bodyPr/>
        <a:lstStyle/>
        <a:p>
          <a:endParaRPr lang="tr-TR"/>
        </a:p>
      </dgm:t>
    </dgm:pt>
    <dgm:pt modelId="{A356AB20-57F9-4292-B609-40F6C4435FE1}" type="pres">
      <dgm:prSet presAssocID="{2308D9F4-B6FB-48A5-AD5F-2E46A82C6BD8}" presName="spNode" presStyleCnt="0"/>
      <dgm:spPr/>
    </dgm:pt>
    <dgm:pt modelId="{FAAB6D7B-9D06-4395-8F97-9D0927153CD2}" type="pres">
      <dgm:prSet presAssocID="{C8CF8263-362A-44EC-B030-13A287717179}" presName="sibTrans" presStyleLbl="sibTrans1D1" presStyleIdx="4" presStyleCnt="6"/>
      <dgm:spPr/>
      <dgm:t>
        <a:bodyPr/>
        <a:lstStyle/>
        <a:p>
          <a:endParaRPr lang="tr-TR"/>
        </a:p>
      </dgm:t>
    </dgm:pt>
    <dgm:pt modelId="{E7402AD0-F893-41C9-B242-8551266B5510}" type="pres">
      <dgm:prSet presAssocID="{9E13B3DA-EC5C-4D30-9FC3-EC10C6F082E7}" presName="node" presStyleLbl="node1" presStyleIdx="5" presStyleCnt="6" custScaleX="127333" custScaleY="127333">
        <dgm:presLayoutVars>
          <dgm:bulletEnabled val="1"/>
        </dgm:presLayoutVars>
      </dgm:prSet>
      <dgm:spPr/>
      <dgm:t>
        <a:bodyPr/>
        <a:lstStyle/>
        <a:p>
          <a:endParaRPr lang="tr-TR"/>
        </a:p>
      </dgm:t>
    </dgm:pt>
    <dgm:pt modelId="{591C1670-5512-4C56-B273-0F29C12F5D33}" type="pres">
      <dgm:prSet presAssocID="{9E13B3DA-EC5C-4D30-9FC3-EC10C6F082E7}" presName="spNode" presStyleCnt="0"/>
      <dgm:spPr/>
    </dgm:pt>
    <dgm:pt modelId="{B71C6B2D-E068-4259-AD4D-78256856495A}" type="pres">
      <dgm:prSet presAssocID="{4F717BC7-2AA3-480C-B521-62C3332C5DBA}" presName="sibTrans" presStyleLbl="sibTrans1D1" presStyleIdx="5" presStyleCnt="6"/>
      <dgm:spPr/>
      <dgm:t>
        <a:bodyPr/>
        <a:lstStyle/>
        <a:p>
          <a:endParaRPr lang="tr-TR"/>
        </a:p>
      </dgm:t>
    </dgm:pt>
  </dgm:ptLst>
  <dgm:cxnLst>
    <dgm:cxn modelId="{7C72C072-A2A1-4F48-AA6A-2D5F38570D40}" srcId="{2292185A-0DC1-4EEC-883A-AC03B84DE0E5}" destId="{2308D9F4-B6FB-48A5-AD5F-2E46A82C6BD8}" srcOrd="4" destOrd="0" parTransId="{45187D3D-8449-4220-81B0-58860EEB4D02}" sibTransId="{C8CF8263-362A-44EC-B030-13A287717179}"/>
    <dgm:cxn modelId="{607D9C6D-CF67-4A6C-9D71-FBB10DB98DB7}" type="presOf" srcId="{40A10E92-48B7-4EB0-91B4-5DA62743BE99}" destId="{606FA86F-6BFF-4FAC-B6B0-AA1C25CEAD91}" srcOrd="0" destOrd="0" presId="urn:microsoft.com/office/officeart/2005/8/layout/cycle5"/>
    <dgm:cxn modelId="{AFB06085-844E-4DAE-B57C-ACEA700DD089}" type="presOf" srcId="{DBD8C6D2-5478-45A8-9C8A-6F1484566D7D}" destId="{18B4774F-F243-4EDB-B7BD-99BB4418901A}" srcOrd="0" destOrd="0" presId="urn:microsoft.com/office/officeart/2005/8/layout/cycle5"/>
    <dgm:cxn modelId="{76B08E62-9DD5-46DB-8D9F-54128640DB6F}" srcId="{2292185A-0DC1-4EEC-883A-AC03B84DE0E5}" destId="{9E13B3DA-EC5C-4D30-9FC3-EC10C6F082E7}" srcOrd="5" destOrd="0" parTransId="{92BE2D2B-2D23-446F-8B1E-39EA96AE11A4}" sibTransId="{4F717BC7-2AA3-480C-B521-62C3332C5DBA}"/>
    <dgm:cxn modelId="{0A11F816-3938-4A3E-82E5-7A06DD8034AB}" type="presOf" srcId="{2308D9F4-B6FB-48A5-AD5F-2E46A82C6BD8}" destId="{18BE025F-A43F-4D28-86C5-7185906FC235}" srcOrd="0" destOrd="0" presId="urn:microsoft.com/office/officeart/2005/8/layout/cycle5"/>
    <dgm:cxn modelId="{56261C10-ADE4-4EF9-A5B6-65612948932A}" srcId="{2292185A-0DC1-4EEC-883A-AC03B84DE0E5}" destId="{CEB60AC6-926C-4F71-AAF3-77D61389FC67}" srcOrd="2" destOrd="0" parTransId="{E44BE379-BF3A-4A15-843E-E3A046515E12}" sibTransId="{EEE4CBCD-A3F3-4BF9-BD3C-3887219F22CA}"/>
    <dgm:cxn modelId="{AD093BBE-8ABD-42DF-9A37-D609F4E35492}" type="presOf" srcId="{069D8277-D2A5-47DC-8533-3AF0057901A8}" destId="{3C320105-3BED-4C93-B703-A9FF4364AFEB}" srcOrd="0" destOrd="0" presId="urn:microsoft.com/office/officeart/2005/8/layout/cycle5"/>
    <dgm:cxn modelId="{72ACAD36-F223-4612-BCBE-03BF02B9D6CC}" srcId="{2292185A-0DC1-4EEC-883A-AC03B84DE0E5}" destId="{DBD8C6D2-5478-45A8-9C8A-6F1484566D7D}" srcOrd="0" destOrd="0" parTransId="{DC2E9772-37CD-47C5-9D5D-D67C86C5F1D4}" sibTransId="{B51292E1-48D9-4C6D-B61E-0C686233B15C}"/>
    <dgm:cxn modelId="{71CC3F67-7655-4D9D-82E7-2CCED5689E75}" type="presOf" srcId="{B51292E1-48D9-4C6D-B61E-0C686233B15C}" destId="{590128D0-DDBB-4B3B-84E0-B3951500D1D3}" srcOrd="0" destOrd="0" presId="urn:microsoft.com/office/officeart/2005/8/layout/cycle5"/>
    <dgm:cxn modelId="{A247DA2E-C2BB-4627-8542-FB04783D0F2B}" type="presOf" srcId="{CEB60AC6-926C-4F71-AAF3-77D61389FC67}" destId="{AF473D43-9521-4AFD-8051-40A086A2821A}" srcOrd="0" destOrd="0" presId="urn:microsoft.com/office/officeart/2005/8/layout/cycle5"/>
    <dgm:cxn modelId="{E2241BA9-ABCD-4751-87F7-792F8E79F125}" type="presOf" srcId="{9E13B3DA-EC5C-4D30-9FC3-EC10C6F082E7}" destId="{E7402AD0-F893-41C9-B242-8551266B5510}" srcOrd="0" destOrd="0" presId="urn:microsoft.com/office/officeart/2005/8/layout/cycle5"/>
    <dgm:cxn modelId="{0DCF370F-098C-49E0-AF48-141F658E5079}" type="presOf" srcId="{8264AF4D-47F6-422E-AE03-9FBFE24EDFEF}" destId="{63D85A87-CAD6-434D-8ADE-9DE5A223552A}" srcOrd="0" destOrd="0" presId="urn:microsoft.com/office/officeart/2005/8/layout/cycle5"/>
    <dgm:cxn modelId="{27957303-3403-4588-8BDA-2C784CA64F92}" type="presOf" srcId="{EEE4CBCD-A3F3-4BF9-BD3C-3887219F22CA}" destId="{5346DF7A-55F9-4864-ABCB-9BE3B06A8227}" srcOrd="0" destOrd="0" presId="urn:microsoft.com/office/officeart/2005/8/layout/cycle5"/>
    <dgm:cxn modelId="{F2DA0206-0E75-4366-9EFC-8832B4125E37}" srcId="{2292185A-0DC1-4EEC-883A-AC03B84DE0E5}" destId="{40A10E92-48B7-4EB0-91B4-5DA62743BE99}" srcOrd="1" destOrd="0" parTransId="{85193B19-63E1-4919-90F8-90BE986629FE}" sibTransId="{8264AF4D-47F6-422E-AE03-9FBFE24EDFEF}"/>
    <dgm:cxn modelId="{2C1C4E10-77AE-42A3-84C3-3641447EA357}" type="presOf" srcId="{C8CF8263-362A-44EC-B030-13A287717179}" destId="{FAAB6D7B-9D06-4395-8F97-9D0927153CD2}" srcOrd="0" destOrd="0" presId="urn:microsoft.com/office/officeart/2005/8/layout/cycle5"/>
    <dgm:cxn modelId="{970CAD90-A508-48DA-829E-00AB0E5063FF}" type="presOf" srcId="{363504E1-103F-468C-B8A6-8B1DC72A07B8}" destId="{63C77551-CA79-4E37-A3CF-DCEE5AF19060}" srcOrd="0" destOrd="0" presId="urn:microsoft.com/office/officeart/2005/8/layout/cycle5"/>
    <dgm:cxn modelId="{C4186133-0687-447A-BCCD-70C72084CD43}" type="presOf" srcId="{4F717BC7-2AA3-480C-B521-62C3332C5DBA}" destId="{B71C6B2D-E068-4259-AD4D-78256856495A}" srcOrd="0" destOrd="0" presId="urn:microsoft.com/office/officeart/2005/8/layout/cycle5"/>
    <dgm:cxn modelId="{B218488B-F11C-4857-90AA-F7085B067242}" type="presOf" srcId="{2292185A-0DC1-4EEC-883A-AC03B84DE0E5}" destId="{576FDB53-27CB-4A79-BFBD-2E1C49E28585}" srcOrd="0" destOrd="0" presId="urn:microsoft.com/office/officeart/2005/8/layout/cycle5"/>
    <dgm:cxn modelId="{EF3832CA-A3DF-450E-A441-B1D176B5A80E}" srcId="{2292185A-0DC1-4EEC-883A-AC03B84DE0E5}" destId="{363504E1-103F-468C-B8A6-8B1DC72A07B8}" srcOrd="3" destOrd="0" parTransId="{45FBDE2D-59AA-4A97-B642-9728CE1C0185}" sibTransId="{069D8277-D2A5-47DC-8533-3AF0057901A8}"/>
    <dgm:cxn modelId="{F6415AEE-FFA2-4C88-B036-F9CFBB09DE81}" type="presParOf" srcId="{576FDB53-27CB-4A79-BFBD-2E1C49E28585}" destId="{18B4774F-F243-4EDB-B7BD-99BB4418901A}" srcOrd="0" destOrd="0" presId="urn:microsoft.com/office/officeart/2005/8/layout/cycle5"/>
    <dgm:cxn modelId="{61B1CD4F-1DBB-491D-BF3F-BB5C5AEB633B}" type="presParOf" srcId="{576FDB53-27CB-4A79-BFBD-2E1C49E28585}" destId="{127E8C5F-9150-41F1-9485-B5B9B3809201}" srcOrd="1" destOrd="0" presId="urn:microsoft.com/office/officeart/2005/8/layout/cycle5"/>
    <dgm:cxn modelId="{705C4C0E-BD67-488E-A0B5-D34AFBA693B6}" type="presParOf" srcId="{576FDB53-27CB-4A79-BFBD-2E1C49E28585}" destId="{590128D0-DDBB-4B3B-84E0-B3951500D1D3}" srcOrd="2" destOrd="0" presId="urn:microsoft.com/office/officeart/2005/8/layout/cycle5"/>
    <dgm:cxn modelId="{F94B9534-9FE8-4259-A3D6-7AA961E5C823}" type="presParOf" srcId="{576FDB53-27CB-4A79-BFBD-2E1C49E28585}" destId="{606FA86F-6BFF-4FAC-B6B0-AA1C25CEAD91}" srcOrd="3" destOrd="0" presId="urn:microsoft.com/office/officeart/2005/8/layout/cycle5"/>
    <dgm:cxn modelId="{D57C5501-E18A-43AA-B412-877A6923380B}" type="presParOf" srcId="{576FDB53-27CB-4A79-BFBD-2E1C49E28585}" destId="{684F9A0B-10EA-4F6E-A4DF-1CCCB0A19D04}" srcOrd="4" destOrd="0" presId="urn:microsoft.com/office/officeart/2005/8/layout/cycle5"/>
    <dgm:cxn modelId="{3DBF68F7-6748-4211-A14C-55AB62AFCBF9}" type="presParOf" srcId="{576FDB53-27CB-4A79-BFBD-2E1C49E28585}" destId="{63D85A87-CAD6-434D-8ADE-9DE5A223552A}" srcOrd="5" destOrd="0" presId="urn:microsoft.com/office/officeart/2005/8/layout/cycle5"/>
    <dgm:cxn modelId="{C1707F34-C566-4265-83C3-697F139A3A1D}" type="presParOf" srcId="{576FDB53-27CB-4A79-BFBD-2E1C49E28585}" destId="{AF473D43-9521-4AFD-8051-40A086A2821A}" srcOrd="6" destOrd="0" presId="urn:microsoft.com/office/officeart/2005/8/layout/cycle5"/>
    <dgm:cxn modelId="{95C468B7-93CF-41F7-AE91-1BEB1B3A9919}" type="presParOf" srcId="{576FDB53-27CB-4A79-BFBD-2E1C49E28585}" destId="{61B31AC4-78A4-44CF-BD32-E5CD9C1DB3FC}" srcOrd="7" destOrd="0" presId="urn:microsoft.com/office/officeart/2005/8/layout/cycle5"/>
    <dgm:cxn modelId="{6C2E556A-F00A-4D36-83FC-F74FB6D1C7C0}" type="presParOf" srcId="{576FDB53-27CB-4A79-BFBD-2E1C49E28585}" destId="{5346DF7A-55F9-4864-ABCB-9BE3B06A8227}" srcOrd="8" destOrd="0" presId="urn:microsoft.com/office/officeart/2005/8/layout/cycle5"/>
    <dgm:cxn modelId="{157C34B0-F717-47A7-9755-9BDB601F0164}" type="presParOf" srcId="{576FDB53-27CB-4A79-BFBD-2E1C49E28585}" destId="{63C77551-CA79-4E37-A3CF-DCEE5AF19060}" srcOrd="9" destOrd="0" presId="urn:microsoft.com/office/officeart/2005/8/layout/cycle5"/>
    <dgm:cxn modelId="{0C9E253F-270F-4963-8343-AEB5DE2110C6}" type="presParOf" srcId="{576FDB53-27CB-4A79-BFBD-2E1C49E28585}" destId="{B2FFC3A7-F47A-42A1-8689-910870129A89}" srcOrd="10" destOrd="0" presId="urn:microsoft.com/office/officeart/2005/8/layout/cycle5"/>
    <dgm:cxn modelId="{D72DE64B-FED1-4983-9DAA-88F3DA17ED9A}" type="presParOf" srcId="{576FDB53-27CB-4A79-BFBD-2E1C49E28585}" destId="{3C320105-3BED-4C93-B703-A9FF4364AFEB}" srcOrd="11" destOrd="0" presId="urn:microsoft.com/office/officeart/2005/8/layout/cycle5"/>
    <dgm:cxn modelId="{1C9FA7E3-1C4F-478C-89AC-A3BFB469C8BE}" type="presParOf" srcId="{576FDB53-27CB-4A79-BFBD-2E1C49E28585}" destId="{18BE025F-A43F-4D28-86C5-7185906FC235}" srcOrd="12" destOrd="0" presId="urn:microsoft.com/office/officeart/2005/8/layout/cycle5"/>
    <dgm:cxn modelId="{E1B45589-E240-4BA9-A7BF-AE8520C1944C}" type="presParOf" srcId="{576FDB53-27CB-4A79-BFBD-2E1C49E28585}" destId="{A356AB20-57F9-4292-B609-40F6C4435FE1}" srcOrd="13" destOrd="0" presId="urn:microsoft.com/office/officeart/2005/8/layout/cycle5"/>
    <dgm:cxn modelId="{FBE7A72D-82DC-467D-9012-62160BE16AA1}" type="presParOf" srcId="{576FDB53-27CB-4A79-BFBD-2E1C49E28585}" destId="{FAAB6D7B-9D06-4395-8F97-9D0927153CD2}" srcOrd="14" destOrd="0" presId="urn:microsoft.com/office/officeart/2005/8/layout/cycle5"/>
    <dgm:cxn modelId="{AE49D3F2-188D-4118-9F0C-E3EB3B5CE0DD}" type="presParOf" srcId="{576FDB53-27CB-4A79-BFBD-2E1C49E28585}" destId="{E7402AD0-F893-41C9-B242-8551266B5510}" srcOrd="15" destOrd="0" presId="urn:microsoft.com/office/officeart/2005/8/layout/cycle5"/>
    <dgm:cxn modelId="{D5952880-1806-47A2-9389-DDB5DDD1F871}" type="presParOf" srcId="{576FDB53-27CB-4A79-BFBD-2E1C49E28585}" destId="{591C1670-5512-4C56-B273-0F29C12F5D33}" srcOrd="16" destOrd="0" presId="urn:microsoft.com/office/officeart/2005/8/layout/cycle5"/>
    <dgm:cxn modelId="{8932BA49-B8DE-4193-87AF-D7BE373AD90E}" type="presParOf" srcId="{576FDB53-27CB-4A79-BFBD-2E1C49E28585}" destId="{B71C6B2D-E068-4259-AD4D-78256856495A}"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601F9-78F0-44E9-B296-792350C2E119}">
      <dsp:nvSpPr>
        <dsp:cNvPr id="0" name=""/>
        <dsp:cNvSpPr/>
      </dsp:nvSpPr>
      <dsp:spPr>
        <a:xfrm>
          <a:off x="2251616" y="2721302"/>
          <a:ext cx="1264797" cy="1158428"/>
        </a:xfrm>
        <a:prstGeom prst="ellipse">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solidFill>
                <a:schemeClr val="tx1"/>
              </a:solidFill>
              <a:latin typeface="Calibri"/>
              <a:ea typeface="+mn-ea"/>
              <a:cs typeface="+mn-cs"/>
            </a:rPr>
            <a:t>2021-2023 </a:t>
          </a:r>
          <a:r>
            <a:rPr lang="tr-TR" sz="1500" kern="1200" dirty="0">
              <a:solidFill>
                <a:schemeClr val="tx1"/>
              </a:solidFill>
              <a:latin typeface="Calibri"/>
              <a:ea typeface="+mn-ea"/>
              <a:cs typeface="+mn-cs"/>
            </a:rPr>
            <a:t>Stratejik Planı</a:t>
          </a:r>
        </a:p>
      </dsp:txBody>
      <dsp:txXfrm>
        <a:off x="2436841" y="2890950"/>
        <a:ext cx="894347" cy="819132"/>
      </dsp:txXfrm>
    </dsp:sp>
    <dsp:sp modelId="{9A7A665F-109E-4F5E-8DBB-4726DBEEAC1B}">
      <dsp:nvSpPr>
        <dsp:cNvPr id="0" name=""/>
        <dsp:cNvSpPr/>
      </dsp:nvSpPr>
      <dsp:spPr>
        <a:xfrm rot="11844023">
          <a:off x="979751" y="2951632"/>
          <a:ext cx="1289429" cy="252000"/>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5B4D0A7A-96FD-4198-99A7-1235ED3E6A84}">
      <dsp:nvSpPr>
        <dsp:cNvPr id="0" name=""/>
        <dsp:cNvSpPr/>
      </dsp:nvSpPr>
      <dsp:spPr>
        <a:xfrm>
          <a:off x="20622" y="2669213"/>
          <a:ext cx="1367997" cy="648003"/>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a:solidFill>
                <a:schemeClr val="tx1"/>
              </a:solidFill>
              <a:latin typeface="Calibri"/>
              <a:ea typeface="+mn-ea"/>
              <a:cs typeface="+mn-cs"/>
            </a:rPr>
            <a:t>Üst Politika Belgeleri</a:t>
          </a:r>
        </a:p>
      </dsp:txBody>
      <dsp:txXfrm>
        <a:off x="39601" y="2688192"/>
        <a:ext cx="1330039" cy="610045"/>
      </dsp:txXfrm>
    </dsp:sp>
    <dsp:sp modelId="{14D929FA-A18D-459F-9072-8B2BD592F7CA}">
      <dsp:nvSpPr>
        <dsp:cNvPr id="0" name=""/>
        <dsp:cNvSpPr/>
      </dsp:nvSpPr>
      <dsp:spPr>
        <a:xfrm rot="12928870">
          <a:off x="1175009" y="2348063"/>
          <a:ext cx="1387375" cy="252000"/>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CCD43DC3-E6CE-4EF2-A078-12653CC2A90F}">
      <dsp:nvSpPr>
        <dsp:cNvPr id="0" name=""/>
        <dsp:cNvSpPr/>
      </dsp:nvSpPr>
      <dsp:spPr>
        <a:xfrm>
          <a:off x="657835" y="1606958"/>
          <a:ext cx="1367997" cy="648003"/>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a:solidFill>
                <a:schemeClr val="tx1"/>
              </a:solidFill>
              <a:latin typeface="Calibri"/>
              <a:ea typeface="+mn-ea"/>
              <a:cs typeface="+mn-cs"/>
            </a:rPr>
            <a:t>SP Toplantıları ve Koordinasyon Ekibi Çalışmaları</a:t>
          </a:r>
        </a:p>
      </dsp:txBody>
      <dsp:txXfrm>
        <a:off x="676814" y="1625937"/>
        <a:ext cx="1330039" cy="610045"/>
      </dsp:txXfrm>
    </dsp:sp>
    <dsp:sp modelId="{6C614BDC-A307-434A-887E-EE430CEB5B54}">
      <dsp:nvSpPr>
        <dsp:cNvPr id="0" name=""/>
        <dsp:cNvSpPr/>
      </dsp:nvSpPr>
      <dsp:spPr>
        <a:xfrm rot="21599090">
          <a:off x="2782170" y="1305779"/>
          <a:ext cx="222875" cy="1403999"/>
        </a:xfrm>
        <a:prstGeom prst="downArrow">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758CD9E1-B4A2-474C-81BB-1B6843603871}">
      <dsp:nvSpPr>
        <dsp:cNvPr id="0" name=""/>
        <dsp:cNvSpPr/>
      </dsp:nvSpPr>
      <dsp:spPr>
        <a:xfrm>
          <a:off x="2196361" y="882061"/>
          <a:ext cx="1367997" cy="648003"/>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a:solidFill>
                <a:schemeClr val="tx1"/>
              </a:solidFill>
              <a:latin typeface="Calibri"/>
              <a:ea typeface="+mn-ea"/>
              <a:cs typeface="+mn-cs"/>
            </a:rPr>
            <a:t>Paydaş</a:t>
          </a:r>
        </a:p>
        <a:p>
          <a:pPr lvl="0" algn="ctr" defTabSz="577850">
            <a:lnSpc>
              <a:spcPct val="90000"/>
            </a:lnSpc>
            <a:spcBef>
              <a:spcPct val="0"/>
            </a:spcBef>
            <a:spcAft>
              <a:spcPct val="35000"/>
            </a:spcAft>
          </a:pPr>
          <a:r>
            <a:rPr lang="tr-TR" sz="1300" kern="1200" dirty="0">
              <a:solidFill>
                <a:schemeClr val="tx1"/>
              </a:solidFill>
              <a:latin typeface="Calibri"/>
              <a:ea typeface="+mn-ea"/>
              <a:cs typeface="+mn-cs"/>
            </a:rPr>
            <a:t>Önerileri</a:t>
          </a:r>
        </a:p>
      </dsp:txBody>
      <dsp:txXfrm>
        <a:off x="2215340" y="901040"/>
        <a:ext cx="1330039" cy="610045"/>
      </dsp:txXfrm>
    </dsp:sp>
    <dsp:sp modelId="{C68A0D55-77A1-4EDB-A3FE-2498B8FF0DFE}">
      <dsp:nvSpPr>
        <dsp:cNvPr id="0" name=""/>
        <dsp:cNvSpPr/>
      </dsp:nvSpPr>
      <dsp:spPr>
        <a:xfrm rot="19142319">
          <a:off x="3188683" y="2250715"/>
          <a:ext cx="1425444" cy="252000"/>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76FB3450-44A4-4384-B67F-D1D752E0AFB7}">
      <dsp:nvSpPr>
        <dsp:cNvPr id="0" name=""/>
        <dsp:cNvSpPr/>
      </dsp:nvSpPr>
      <dsp:spPr>
        <a:xfrm>
          <a:off x="3762644" y="1619992"/>
          <a:ext cx="1367997" cy="648003"/>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a:solidFill>
                <a:schemeClr val="tx1"/>
              </a:solidFill>
              <a:latin typeface="Calibri"/>
              <a:ea typeface="+mn-ea"/>
              <a:cs typeface="+mn-cs"/>
            </a:rPr>
            <a:t>İlçe MEM Stratejik Planları</a:t>
          </a:r>
        </a:p>
      </dsp:txBody>
      <dsp:txXfrm>
        <a:off x="3781623" y="1638971"/>
        <a:ext cx="1330039" cy="610045"/>
      </dsp:txXfrm>
    </dsp:sp>
    <dsp:sp modelId="{DA3FE253-8BAC-46A6-A017-C95BDBB4693D}">
      <dsp:nvSpPr>
        <dsp:cNvPr id="0" name=""/>
        <dsp:cNvSpPr/>
      </dsp:nvSpPr>
      <dsp:spPr>
        <a:xfrm rot="21116842">
          <a:off x="3528606" y="2958260"/>
          <a:ext cx="1157479" cy="252000"/>
        </a:xfrm>
        <a:prstGeom prst="leftArrow">
          <a:avLst>
            <a:gd name="adj1" fmla="val 60000"/>
            <a:gd name="adj2" fmla="val 50000"/>
          </a:avLst>
        </a:prstGeom>
        <a:solidFill>
          <a:schemeClr val="bg1">
            <a:lumMod val="95000"/>
          </a:schemeClr>
        </a:solidFill>
        <a:ln w="3175">
          <a:solidFill>
            <a:schemeClr val="tx1"/>
          </a:solidFill>
        </a:ln>
        <a:effectLst/>
      </dsp:spPr>
      <dsp:style>
        <a:lnRef idx="0">
          <a:scrgbClr r="0" g="0" b="0"/>
        </a:lnRef>
        <a:fillRef idx="1">
          <a:scrgbClr r="0" g="0" b="0"/>
        </a:fillRef>
        <a:effectRef idx="0">
          <a:scrgbClr r="0" g="0" b="0"/>
        </a:effectRef>
        <a:fontRef idx="minor">
          <a:schemeClr val="lt1"/>
        </a:fontRef>
      </dsp:style>
    </dsp:sp>
    <dsp:sp modelId="{55EBCBF7-790A-446D-AC5B-A0563AB7E585}">
      <dsp:nvSpPr>
        <dsp:cNvPr id="0" name=""/>
        <dsp:cNvSpPr/>
      </dsp:nvSpPr>
      <dsp:spPr>
        <a:xfrm>
          <a:off x="4372099" y="2669213"/>
          <a:ext cx="1367997" cy="648003"/>
        </a:xfrm>
        <a:prstGeom prst="roundRect">
          <a:avLst>
            <a:gd name="adj" fmla="val 10000"/>
          </a:avLst>
        </a:prstGeom>
        <a:solidFill>
          <a:schemeClr val="bg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a:solidFill>
                <a:schemeClr val="tx1"/>
              </a:solidFill>
              <a:latin typeface="Calibri"/>
              <a:ea typeface="+mn-ea"/>
              <a:cs typeface="+mn-cs"/>
            </a:rPr>
            <a:t>Durum Analizi Raporu</a:t>
          </a:r>
        </a:p>
      </dsp:txBody>
      <dsp:txXfrm>
        <a:off x="4391078" y="2688192"/>
        <a:ext cx="1330039" cy="610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4774F-F243-4EDB-B7BD-99BB4418901A}">
      <dsp:nvSpPr>
        <dsp:cNvPr id="0" name=""/>
        <dsp:cNvSpPr/>
      </dsp:nvSpPr>
      <dsp:spPr>
        <a:xfrm>
          <a:off x="1655149" y="933041"/>
          <a:ext cx="1752642" cy="113921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Göstergelere ilişkin yılın ilk 6 aylık dönemine ait gerçekleşmelerin tespiti </a:t>
          </a:r>
        </a:p>
      </dsp:txBody>
      <dsp:txXfrm>
        <a:off x="1710761" y="988653"/>
        <a:ext cx="1641418" cy="1027993"/>
      </dsp:txXfrm>
    </dsp:sp>
    <dsp:sp modelId="{590128D0-DDBB-4B3B-84E0-B3951500D1D3}">
      <dsp:nvSpPr>
        <dsp:cNvPr id="0" name=""/>
        <dsp:cNvSpPr/>
      </dsp:nvSpPr>
      <dsp:spPr>
        <a:xfrm>
          <a:off x="405163" y="1502649"/>
          <a:ext cx="4252614" cy="4252614"/>
        </a:xfrm>
        <a:custGeom>
          <a:avLst/>
          <a:gdLst/>
          <a:ahLst/>
          <a:cxnLst/>
          <a:rect l="0" t="0" r="0" b="0"/>
          <a:pathLst>
            <a:path>
              <a:moveTo>
                <a:pt x="3102882" y="237528"/>
              </a:moveTo>
              <a:arcTo wR="2126307" hR="2126307" stAng="17840448" swAng="54293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6FA86F-6BFF-4FAC-B6B0-AA1C25CEAD91}">
      <dsp:nvSpPr>
        <dsp:cNvPr id="0" name=""/>
        <dsp:cNvSpPr/>
      </dsp:nvSpPr>
      <dsp:spPr>
        <a:xfrm>
          <a:off x="3480427" y="1985692"/>
          <a:ext cx="1784958" cy="1160223"/>
        </a:xfrm>
        <a:prstGeom prst="roundRect">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İlk 6 aylık gerçekleşme durumlarını içeren raporun üst yöneticiye sunumu</a:t>
          </a:r>
        </a:p>
      </dsp:txBody>
      <dsp:txXfrm>
        <a:off x="3537064" y="2042329"/>
        <a:ext cx="1671684" cy="1046949"/>
      </dsp:txXfrm>
    </dsp:sp>
    <dsp:sp modelId="{63D85A87-CAD6-434D-8ADE-9DE5A223552A}">
      <dsp:nvSpPr>
        <dsp:cNvPr id="0" name=""/>
        <dsp:cNvSpPr/>
      </dsp:nvSpPr>
      <dsp:spPr>
        <a:xfrm>
          <a:off x="405163" y="1502649"/>
          <a:ext cx="4252614" cy="4252614"/>
        </a:xfrm>
        <a:custGeom>
          <a:avLst/>
          <a:gdLst/>
          <a:ahLst/>
          <a:cxnLst/>
          <a:rect l="0" t="0" r="0" b="0"/>
          <a:pathLst>
            <a:path>
              <a:moveTo>
                <a:pt x="4232989" y="1838085"/>
              </a:moveTo>
              <a:arcTo wR="2126307" hR="2126307" stAng="21132574" swAng="976123"/>
            </a:path>
          </a:pathLst>
        </a:custGeom>
        <a:noFill/>
        <a:ln w="9525" cap="flat" cmpd="sng" algn="ctr">
          <a:solidFill>
            <a:schemeClr val="accent3">
              <a:hueOff val="2250053"/>
              <a:satOff val="-337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473D43-9521-4AFD-8051-40A086A2821A}">
      <dsp:nvSpPr>
        <dsp:cNvPr id="0" name=""/>
        <dsp:cNvSpPr/>
      </dsp:nvSpPr>
      <dsp:spPr>
        <a:xfrm>
          <a:off x="3518618" y="4136823"/>
          <a:ext cx="1708577" cy="1110575"/>
        </a:xfrm>
        <a:prstGeom prst="roundRect">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Yıl sonu gösterge gerçekleşmeleri için gerekli tedbirlerin alınması</a:t>
          </a:r>
        </a:p>
      </dsp:txBody>
      <dsp:txXfrm>
        <a:off x="3572832" y="4191037"/>
        <a:ext cx="1600149" cy="1002147"/>
      </dsp:txXfrm>
    </dsp:sp>
    <dsp:sp modelId="{5346DF7A-55F9-4864-ABCB-9BE3B06A8227}">
      <dsp:nvSpPr>
        <dsp:cNvPr id="0" name=""/>
        <dsp:cNvSpPr/>
      </dsp:nvSpPr>
      <dsp:spPr>
        <a:xfrm>
          <a:off x="405163" y="1502649"/>
          <a:ext cx="4252614" cy="4252614"/>
        </a:xfrm>
        <a:custGeom>
          <a:avLst/>
          <a:gdLst/>
          <a:ahLst/>
          <a:cxnLst/>
          <a:rect l="0" t="0" r="0" b="0"/>
          <a:pathLst>
            <a:path>
              <a:moveTo>
                <a:pt x="3406891" y="3823742"/>
              </a:moveTo>
              <a:arcTo wR="2126307" hR="2126307" stAng="3178095" swAng="616230"/>
            </a:path>
          </a:pathLst>
        </a:custGeom>
        <a:noFill/>
        <a:ln w="9525" cap="flat" cmpd="sng" algn="ctr">
          <a:solidFill>
            <a:schemeClr val="accent3">
              <a:hueOff val="4500106"/>
              <a:satOff val="-6752"/>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C77551-CA79-4E37-A3CF-DCEE5AF19060}">
      <dsp:nvSpPr>
        <dsp:cNvPr id="0" name=""/>
        <dsp:cNvSpPr/>
      </dsp:nvSpPr>
      <dsp:spPr>
        <a:xfrm>
          <a:off x="1688416" y="5207279"/>
          <a:ext cx="1686108" cy="1095970"/>
        </a:xfrm>
        <a:prstGeom prst="roundRect">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Stratejik planda yer alan göstergelere ilişkin yıllık gerçekleşmelerin tespiti </a:t>
          </a:r>
        </a:p>
      </dsp:txBody>
      <dsp:txXfrm>
        <a:off x="1741917" y="5260780"/>
        <a:ext cx="1579106" cy="988968"/>
      </dsp:txXfrm>
    </dsp:sp>
    <dsp:sp modelId="{3C320105-3BED-4C93-B703-A9FF4364AFEB}">
      <dsp:nvSpPr>
        <dsp:cNvPr id="0" name=""/>
        <dsp:cNvSpPr/>
      </dsp:nvSpPr>
      <dsp:spPr>
        <a:xfrm>
          <a:off x="405163" y="1502649"/>
          <a:ext cx="4252614" cy="4252614"/>
        </a:xfrm>
        <a:custGeom>
          <a:avLst/>
          <a:gdLst/>
          <a:ahLst/>
          <a:cxnLst/>
          <a:rect l="0" t="0" r="0" b="0"/>
          <a:pathLst>
            <a:path>
              <a:moveTo>
                <a:pt x="1171183" y="4026023"/>
              </a:moveTo>
              <a:arcTo wR="2126307" hR="2126307" stAng="7001518" swAng="603533"/>
            </a:path>
          </a:pathLst>
        </a:custGeom>
        <a:noFill/>
        <a:ln w="9525" cap="flat" cmpd="sng" algn="ctr">
          <a:solidFill>
            <a:schemeClr val="accent3">
              <a:hueOff val="6750158"/>
              <a:satOff val="-10128"/>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BE025F-A43F-4D28-86C5-7185906FC235}">
      <dsp:nvSpPr>
        <dsp:cNvPr id="0" name=""/>
        <dsp:cNvSpPr/>
      </dsp:nvSpPr>
      <dsp:spPr>
        <a:xfrm>
          <a:off x="-177173" y="4128425"/>
          <a:ext cx="1734417" cy="1127371"/>
        </a:xfrm>
        <a:prstGeom prst="roundRect">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Yıllık gerçekleşme durummlarını içeren raporun üst yöneticiye sunumu ve kamuoyu ile paylaşılması </a:t>
          </a:r>
        </a:p>
      </dsp:txBody>
      <dsp:txXfrm>
        <a:off x="-122139" y="4183459"/>
        <a:ext cx="1624349" cy="1017303"/>
      </dsp:txXfrm>
    </dsp:sp>
    <dsp:sp modelId="{FAAB6D7B-9D06-4395-8F97-9D0927153CD2}">
      <dsp:nvSpPr>
        <dsp:cNvPr id="0" name=""/>
        <dsp:cNvSpPr/>
      </dsp:nvSpPr>
      <dsp:spPr>
        <a:xfrm>
          <a:off x="405163" y="1502649"/>
          <a:ext cx="4252614" cy="4252614"/>
        </a:xfrm>
        <a:custGeom>
          <a:avLst/>
          <a:gdLst/>
          <a:ahLst/>
          <a:cxnLst/>
          <a:rect l="0" t="0" r="0" b="0"/>
          <a:pathLst>
            <a:path>
              <a:moveTo>
                <a:pt x="22045" y="2431697"/>
              </a:moveTo>
              <a:arcTo wR="2126307" hR="2126307" stAng="10304542" swAng="973809"/>
            </a:path>
          </a:pathLst>
        </a:custGeom>
        <a:noFill/>
        <a:ln w="9525" cap="flat" cmpd="sng" algn="ctr">
          <a:solidFill>
            <a:schemeClr val="accent3">
              <a:hueOff val="9000211"/>
              <a:satOff val="-13504"/>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402AD0-F893-41C9-B242-8551266B5510}">
      <dsp:nvSpPr>
        <dsp:cNvPr id="0" name=""/>
        <dsp:cNvSpPr/>
      </dsp:nvSpPr>
      <dsp:spPr>
        <a:xfrm>
          <a:off x="-193006" y="1991826"/>
          <a:ext cx="1766081" cy="1147953"/>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a:t>Yıllık gerçekleşme durumlarının, varsa hedeften sapmaların ve alınması gereken değerlendirilmesi</a:t>
          </a:r>
        </a:p>
      </dsp:txBody>
      <dsp:txXfrm>
        <a:off x="-136968" y="2047864"/>
        <a:ext cx="1654005" cy="1035877"/>
      </dsp:txXfrm>
    </dsp:sp>
    <dsp:sp modelId="{B71C6B2D-E068-4259-AD4D-78256856495A}">
      <dsp:nvSpPr>
        <dsp:cNvPr id="0" name=""/>
        <dsp:cNvSpPr/>
      </dsp:nvSpPr>
      <dsp:spPr>
        <a:xfrm>
          <a:off x="405163" y="1502649"/>
          <a:ext cx="4252614" cy="4252614"/>
        </a:xfrm>
        <a:custGeom>
          <a:avLst/>
          <a:gdLst/>
          <a:ahLst/>
          <a:cxnLst/>
          <a:rect l="0" t="0" r="0" b="0"/>
          <a:pathLst>
            <a:path>
              <a:moveTo>
                <a:pt x="858608" y="419227"/>
              </a:moveTo>
              <a:arcTo wR="2126307" hR="2126307" stAng="14004118" swAng="552345"/>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016"/>
          </a:xfrm>
          <a:prstGeom prst="rect">
            <a:avLst/>
          </a:prstGeom>
        </p:spPr>
        <p:txBody>
          <a:bodyPr vert="horz" lIns="91010" tIns="45505" rIns="91010" bIns="45505"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016"/>
          </a:xfrm>
          <a:prstGeom prst="rect">
            <a:avLst/>
          </a:prstGeom>
        </p:spPr>
        <p:txBody>
          <a:bodyPr vert="horz" lIns="91010" tIns="45505" rIns="91010" bIns="45505" rtlCol="0"/>
          <a:lstStyle>
            <a:lvl1pPr algn="r">
              <a:defRPr sz="1200"/>
            </a:lvl1pPr>
          </a:lstStyle>
          <a:p>
            <a:fld id="{73FB9DEC-AAF8-4588-A3DC-1C4EC3FF33EB}" type="datetimeFigureOut">
              <a:rPr lang="tr-TR" smtClean="0"/>
              <a:pPr/>
              <a:t>24.08.2023</a:t>
            </a:fld>
            <a:endParaRPr lang="tr-TR"/>
          </a:p>
        </p:txBody>
      </p:sp>
      <p:sp>
        <p:nvSpPr>
          <p:cNvPr id="4" name="Altbilgi Yer Tutucusu 3"/>
          <p:cNvSpPr>
            <a:spLocks noGrp="1"/>
          </p:cNvSpPr>
          <p:nvPr>
            <p:ph type="ftr" sz="quarter" idx="2"/>
          </p:nvPr>
        </p:nvSpPr>
        <p:spPr>
          <a:xfrm>
            <a:off x="0" y="9430626"/>
            <a:ext cx="2945659" cy="496015"/>
          </a:xfrm>
          <a:prstGeom prst="rect">
            <a:avLst/>
          </a:prstGeom>
        </p:spPr>
        <p:txBody>
          <a:bodyPr vert="horz" lIns="91010" tIns="45505" rIns="91010" bIns="45505"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626"/>
            <a:ext cx="2945659" cy="496015"/>
          </a:xfrm>
          <a:prstGeom prst="rect">
            <a:avLst/>
          </a:prstGeom>
        </p:spPr>
        <p:txBody>
          <a:bodyPr vert="horz" lIns="91010" tIns="45505" rIns="91010" bIns="45505" rtlCol="0" anchor="b"/>
          <a:lstStyle>
            <a:lvl1pPr algn="r">
              <a:defRPr sz="1200"/>
            </a:lvl1pPr>
          </a:lstStyle>
          <a:p>
            <a:fld id="{276BE908-76F4-4F02-BB87-B6DC296A53EC}" type="slidenum">
              <a:rPr lang="tr-TR" smtClean="0"/>
              <a:pPr/>
              <a:t>‹#›</a:t>
            </a:fld>
            <a:endParaRPr lang="tr-TR"/>
          </a:p>
        </p:txBody>
      </p:sp>
    </p:spTree>
    <p:extLst>
      <p:ext uri="{BB962C8B-B14F-4D97-AF65-F5344CB8AC3E}">
        <p14:creationId xmlns:p14="http://schemas.microsoft.com/office/powerpoint/2010/main" xmlns="" val="2816469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010" tIns="45505" rIns="91010" bIns="45505"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010" tIns="45505" rIns="91010" bIns="45505" rtlCol="0"/>
          <a:lstStyle>
            <a:lvl1pPr algn="r">
              <a:defRPr sz="1200"/>
            </a:lvl1pPr>
          </a:lstStyle>
          <a:p>
            <a:fld id="{82206616-BA72-48AE-9821-4215CCB92149}" type="datetimeFigureOut">
              <a:rPr lang="tr-TR" smtClean="0"/>
              <a:pPr/>
              <a:t>24.08.2023</a:t>
            </a:fld>
            <a:endParaRPr lang="tr-TR"/>
          </a:p>
        </p:txBody>
      </p:sp>
      <p:sp>
        <p:nvSpPr>
          <p:cNvPr id="4" name="Slayt Görüntüsü Yer Tutucusu 3"/>
          <p:cNvSpPr>
            <a:spLocks noGrp="1" noRot="1" noChangeAspect="1"/>
          </p:cNvSpPr>
          <p:nvPr>
            <p:ph type="sldImg" idx="2"/>
          </p:nvPr>
        </p:nvSpPr>
        <p:spPr>
          <a:xfrm>
            <a:off x="2051050" y="744538"/>
            <a:ext cx="2695575" cy="3722687"/>
          </a:xfrm>
          <a:prstGeom prst="rect">
            <a:avLst/>
          </a:prstGeom>
          <a:noFill/>
          <a:ln w="12700">
            <a:solidFill>
              <a:prstClr val="black"/>
            </a:solidFill>
          </a:ln>
        </p:spPr>
        <p:txBody>
          <a:bodyPr vert="horz" lIns="91010" tIns="45505" rIns="91010" bIns="45505" rtlCol="0" anchor="ctr"/>
          <a:lstStyle/>
          <a:p>
            <a:endParaRPr lang="tr-TR"/>
          </a:p>
        </p:txBody>
      </p:sp>
      <p:sp>
        <p:nvSpPr>
          <p:cNvPr id="5" name="Not Yer Tutucusu 4"/>
          <p:cNvSpPr>
            <a:spLocks noGrp="1"/>
          </p:cNvSpPr>
          <p:nvPr>
            <p:ph type="body" sz="quarter" idx="3"/>
          </p:nvPr>
        </p:nvSpPr>
        <p:spPr>
          <a:xfrm>
            <a:off x="679768" y="4715907"/>
            <a:ext cx="5438140" cy="4467702"/>
          </a:xfrm>
          <a:prstGeom prst="rect">
            <a:avLst/>
          </a:prstGeom>
        </p:spPr>
        <p:txBody>
          <a:bodyPr vert="horz" lIns="91010" tIns="45505" rIns="91010" bIns="45505"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010" tIns="45505" rIns="91010" bIns="45505"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010" tIns="45505" rIns="91010" bIns="45505" rtlCol="0" anchor="b"/>
          <a:lstStyle>
            <a:lvl1pPr algn="r">
              <a:defRPr sz="1200"/>
            </a:lvl1pPr>
          </a:lstStyle>
          <a:p>
            <a:fld id="{37D04409-84B9-422D-AC43-A1FB063EBD85}" type="slidenum">
              <a:rPr lang="tr-TR" smtClean="0"/>
              <a:pPr/>
              <a:t>‹#›</a:t>
            </a:fld>
            <a:endParaRPr lang="tr-TR"/>
          </a:p>
        </p:txBody>
      </p:sp>
    </p:spTree>
    <p:extLst>
      <p:ext uri="{BB962C8B-B14F-4D97-AF65-F5344CB8AC3E}">
        <p14:creationId xmlns:p14="http://schemas.microsoft.com/office/powerpoint/2010/main" xmlns="" val="95037269"/>
      </p:ext>
    </p:extLst>
  </p:cSld>
  <p:clrMap bg1="lt1" tx1="dk1" bg2="lt2" tx2="dk2" accent1="accent1" accent2="accent2" accent3="accent3" accent4="accent4" accent5="accent5" accent6="accent6" hlink="hlink" folHlink="folHlink"/>
  <p:hf hdr="0" ftr="0" dt="0"/>
  <p:notesStyle>
    <a:lvl1pPr marL="0" algn="l" defTabSz="1022845" rtl="0" eaLnBrk="1" latinLnBrk="0" hangingPunct="1">
      <a:defRPr sz="1400" kern="1200">
        <a:solidFill>
          <a:schemeClr val="tx1"/>
        </a:solidFill>
        <a:latin typeface="+mn-lt"/>
        <a:ea typeface="+mn-ea"/>
        <a:cs typeface="+mn-cs"/>
      </a:defRPr>
    </a:lvl1pPr>
    <a:lvl2pPr marL="511410" algn="l" defTabSz="1022845" rtl="0" eaLnBrk="1" latinLnBrk="0" hangingPunct="1">
      <a:defRPr sz="1400" kern="1200">
        <a:solidFill>
          <a:schemeClr val="tx1"/>
        </a:solidFill>
        <a:latin typeface="+mn-lt"/>
        <a:ea typeface="+mn-ea"/>
        <a:cs typeface="+mn-cs"/>
      </a:defRPr>
    </a:lvl2pPr>
    <a:lvl3pPr marL="1022845" algn="l" defTabSz="1022845" rtl="0" eaLnBrk="1" latinLnBrk="0" hangingPunct="1">
      <a:defRPr sz="1400" kern="1200">
        <a:solidFill>
          <a:schemeClr val="tx1"/>
        </a:solidFill>
        <a:latin typeface="+mn-lt"/>
        <a:ea typeface="+mn-ea"/>
        <a:cs typeface="+mn-cs"/>
      </a:defRPr>
    </a:lvl3pPr>
    <a:lvl4pPr marL="1534272" algn="l" defTabSz="1022845" rtl="0" eaLnBrk="1" latinLnBrk="0" hangingPunct="1">
      <a:defRPr sz="1400" kern="1200">
        <a:solidFill>
          <a:schemeClr val="tx1"/>
        </a:solidFill>
        <a:latin typeface="+mn-lt"/>
        <a:ea typeface="+mn-ea"/>
        <a:cs typeface="+mn-cs"/>
      </a:defRPr>
    </a:lvl4pPr>
    <a:lvl5pPr marL="2045681" algn="l" defTabSz="1022845" rtl="0" eaLnBrk="1" latinLnBrk="0" hangingPunct="1">
      <a:defRPr sz="1400" kern="1200">
        <a:solidFill>
          <a:schemeClr val="tx1"/>
        </a:solidFill>
        <a:latin typeface="+mn-lt"/>
        <a:ea typeface="+mn-ea"/>
        <a:cs typeface="+mn-cs"/>
      </a:defRPr>
    </a:lvl5pPr>
    <a:lvl6pPr marL="2557106" algn="l" defTabSz="1022845" rtl="0" eaLnBrk="1" latinLnBrk="0" hangingPunct="1">
      <a:defRPr sz="1400" kern="1200">
        <a:solidFill>
          <a:schemeClr val="tx1"/>
        </a:solidFill>
        <a:latin typeface="+mn-lt"/>
        <a:ea typeface="+mn-ea"/>
        <a:cs typeface="+mn-cs"/>
      </a:defRPr>
    </a:lvl6pPr>
    <a:lvl7pPr marL="3068521" algn="l" defTabSz="1022845" rtl="0" eaLnBrk="1" latinLnBrk="0" hangingPunct="1">
      <a:defRPr sz="1400" kern="1200">
        <a:solidFill>
          <a:schemeClr val="tx1"/>
        </a:solidFill>
        <a:latin typeface="+mn-lt"/>
        <a:ea typeface="+mn-ea"/>
        <a:cs typeface="+mn-cs"/>
      </a:defRPr>
    </a:lvl7pPr>
    <a:lvl8pPr marL="3579934" algn="l" defTabSz="1022845" rtl="0" eaLnBrk="1" latinLnBrk="0" hangingPunct="1">
      <a:defRPr sz="1400" kern="1200">
        <a:solidFill>
          <a:schemeClr val="tx1"/>
        </a:solidFill>
        <a:latin typeface="+mn-lt"/>
        <a:ea typeface="+mn-ea"/>
        <a:cs typeface="+mn-cs"/>
      </a:defRPr>
    </a:lvl8pPr>
    <a:lvl9pPr marL="4091349" algn="l" defTabSz="102284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51050" y="744538"/>
            <a:ext cx="2695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xmlns="" val="285288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51050" y="744538"/>
            <a:ext cx="2695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xmlns="" val="298410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51050" y="744538"/>
            <a:ext cx="2695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xmlns="" val="115479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51050" y="744538"/>
            <a:ext cx="2695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xmlns="" val="244948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41"/>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0" y="5916561"/>
            <a:ext cx="5292884" cy="2668252"/>
          </a:xfrm>
        </p:spPr>
        <p:txBody>
          <a:bodyPr/>
          <a:lstStyle>
            <a:lvl1pPr marL="0" indent="0" algn="ctr">
              <a:buNone/>
              <a:defRPr>
                <a:solidFill>
                  <a:schemeClr val="tx1">
                    <a:tint val="75000"/>
                  </a:schemeClr>
                </a:solidFill>
              </a:defRPr>
            </a:lvl1pPr>
            <a:lvl2pPr marL="511410" indent="0" algn="ctr">
              <a:buNone/>
              <a:defRPr>
                <a:solidFill>
                  <a:schemeClr val="tx1">
                    <a:tint val="75000"/>
                  </a:schemeClr>
                </a:solidFill>
              </a:defRPr>
            </a:lvl2pPr>
            <a:lvl3pPr marL="1022845" indent="0" algn="ctr">
              <a:buNone/>
              <a:defRPr>
                <a:solidFill>
                  <a:schemeClr val="tx1">
                    <a:tint val="75000"/>
                  </a:schemeClr>
                </a:solidFill>
              </a:defRPr>
            </a:lvl3pPr>
            <a:lvl4pPr marL="1534272" indent="0" algn="ctr">
              <a:buNone/>
              <a:defRPr>
                <a:solidFill>
                  <a:schemeClr val="tx1">
                    <a:tint val="75000"/>
                  </a:schemeClr>
                </a:solidFill>
              </a:defRPr>
            </a:lvl4pPr>
            <a:lvl5pPr marL="2045681" indent="0" algn="ctr">
              <a:buNone/>
              <a:defRPr>
                <a:solidFill>
                  <a:schemeClr val="tx1">
                    <a:tint val="75000"/>
                  </a:schemeClr>
                </a:solidFill>
              </a:defRPr>
            </a:lvl5pPr>
            <a:lvl6pPr marL="2557106" indent="0" algn="ctr">
              <a:buNone/>
              <a:defRPr>
                <a:solidFill>
                  <a:schemeClr val="tx1">
                    <a:tint val="75000"/>
                  </a:schemeClr>
                </a:solidFill>
              </a:defRPr>
            </a:lvl6pPr>
            <a:lvl7pPr marL="3068521" indent="0" algn="ctr">
              <a:buNone/>
              <a:defRPr>
                <a:solidFill>
                  <a:schemeClr val="tx1">
                    <a:tint val="75000"/>
                  </a:schemeClr>
                </a:solidFill>
              </a:defRPr>
            </a:lvl7pPr>
            <a:lvl8pPr marL="3579934" indent="0" algn="ctr">
              <a:buNone/>
              <a:defRPr>
                <a:solidFill>
                  <a:schemeClr val="tx1">
                    <a:tint val="75000"/>
                  </a:schemeClr>
                </a:solidFill>
              </a:defRPr>
            </a:lvl8pPr>
            <a:lvl9pPr marL="409134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2"/>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169435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6890820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2"/>
            <a:ext cx="6427074" cy="2073696"/>
          </a:xfrm>
        </p:spPr>
        <p:txBody>
          <a:bodyPr anchor="t"/>
          <a:lstStyle>
            <a:lvl1pPr algn="l">
              <a:defRPr sz="441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8973703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249"/>
            <a:ext cx="3339558" cy="6890569"/>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49"/>
            <a:ext cx="3339558" cy="6890569"/>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9758322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6" y="2337138"/>
            <a:ext cx="3340871" cy="974008"/>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tr-TR"/>
              <a:t>Asıl metin stillerini düzenlemek için tıklatın</a:t>
            </a:r>
          </a:p>
        </p:txBody>
      </p:sp>
      <p:sp>
        <p:nvSpPr>
          <p:cNvPr id="4" name="3 İçerik Yer Tutucusu"/>
          <p:cNvSpPr>
            <a:spLocks noGrp="1"/>
          </p:cNvSpPr>
          <p:nvPr>
            <p:ph sz="half" idx="2"/>
          </p:nvPr>
        </p:nvSpPr>
        <p:spPr>
          <a:xfrm>
            <a:off x="378066" y="3311146"/>
            <a:ext cx="3340871" cy="6015653"/>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8"/>
            <a:ext cx="3342183" cy="974008"/>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6"/>
            <a:ext cx="3342183" cy="6015653"/>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406242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6897249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494551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6" y="415707"/>
            <a:ext cx="2487604" cy="1769167"/>
          </a:xfrm>
        </p:spPr>
        <p:txBody>
          <a:bodyPr anchor="b"/>
          <a:lstStyle>
            <a:lvl1pPr algn="l">
              <a:defRPr sz="2205" b="1"/>
            </a:lvl1pPr>
          </a:lstStyle>
          <a:p>
            <a:r>
              <a:rPr lang="tr-TR"/>
              <a:t>Asıl başlık stili için tıklatın</a:t>
            </a:r>
          </a:p>
        </p:txBody>
      </p:sp>
      <p:sp>
        <p:nvSpPr>
          <p:cNvPr id="3" name="2 İçerik Yer Tutucusu"/>
          <p:cNvSpPr>
            <a:spLocks noGrp="1"/>
          </p:cNvSpPr>
          <p:nvPr>
            <p:ph idx="1"/>
          </p:nvPr>
        </p:nvSpPr>
        <p:spPr>
          <a:xfrm>
            <a:off x="2956256" y="415724"/>
            <a:ext cx="4226957" cy="8911094"/>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6" y="2184891"/>
            <a:ext cx="2487604" cy="7141927"/>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838561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0" y="7308693"/>
            <a:ext cx="4536758" cy="862833"/>
          </a:xfrm>
        </p:spPr>
        <p:txBody>
          <a:bodyPr anchor="b"/>
          <a:lstStyle>
            <a:lvl1pPr algn="l">
              <a:defRPr sz="2205" b="1"/>
            </a:lvl1pPr>
          </a:lstStyle>
          <a:p>
            <a:r>
              <a:rPr lang="tr-TR"/>
              <a:t>Asıl başlık stili için tıklatın</a:t>
            </a:r>
          </a:p>
        </p:txBody>
      </p:sp>
      <p:sp>
        <p:nvSpPr>
          <p:cNvPr id="3" name="2 Resim Yer Tutucusu"/>
          <p:cNvSpPr>
            <a:spLocks noGrp="1"/>
          </p:cNvSpPr>
          <p:nvPr>
            <p:ph type="pic" idx="1"/>
          </p:nvPr>
        </p:nvSpPr>
        <p:spPr>
          <a:xfrm>
            <a:off x="1482060" y="932921"/>
            <a:ext cx="4536758" cy="6264593"/>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tr-TR"/>
          </a:p>
        </p:txBody>
      </p:sp>
      <p:sp>
        <p:nvSpPr>
          <p:cNvPr id="4" name="3 Metin Yer Tutucusu"/>
          <p:cNvSpPr>
            <a:spLocks noGrp="1"/>
          </p:cNvSpPr>
          <p:nvPr>
            <p:ph type="body" sz="half" idx="2"/>
          </p:nvPr>
        </p:nvSpPr>
        <p:spPr>
          <a:xfrm>
            <a:off x="1482060" y="8171526"/>
            <a:ext cx="4536758" cy="1225365"/>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212772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14856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1" y="418169"/>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69"/>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6" y="418142"/>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3" y="418142"/>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0504819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1" y="5916561"/>
            <a:ext cx="5292885" cy="26682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649259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1461149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3"/>
            <a:ext cx="6427074" cy="22839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7771213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573245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410554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181497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7539891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8" y="415707"/>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7"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8" y="2184892"/>
            <a:ext cx="2487603" cy="71419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0306792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2" y="730869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2" y="932922"/>
            <a:ext cx="4536758" cy="6264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482062" y="8171526"/>
            <a:ext cx="4536758" cy="1225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9964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41"/>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0" y="5916561"/>
            <a:ext cx="5292884" cy="2668252"/>
          </a:xfrm>
        </p:spPr>
        <p:txBody>
          <a:bodyPr/>
          <a:lstStyle>
            <a:lvl1pPr marL="0" indent="0" algn="ctr">
              <a:buNone/>
              <a:defRPr>
                <a:solidFill>
                  <a:schemeClr val="tx1">
                    <a:tint val="75000"/>
                  </a:schemeClr>
                </a:solidFill>
              </a:defRPr>
            </a:lvl1pPr>
            <a:lvl2pPr marL="511410" indent="0" algn="ctr">
              <a:buNone/>
              <a:defRPr>
                <a:solidFill>
                  <a:schemeClr val="tx1">
                    <a:tint val="75000"/>
                  </a:schemeClr>
                </a:solidFill>
              </a:defRPr>
            </a:lvl2pPr>
            <a:lvl3pPr marL="1022845" indent="0" algn="ctr">
              <a:buNone/>
              <a:defRPr>
                <a:solidFill>
                  <a:schemeClr val="tx1">
                    <a:tint val="75000"/>
                  </a:schemeClr>
                </a:solidFill>
              </a:defRPr>
            </a:lvl3pPr>
            <a:lvl4pPr marL="1534272" indent="0" algn="ctr">
              <a:buNone/>
              <a:defRPr>
                <a:solidFill>
                  <a:schemeClr val="tx1">
                    <a:tint val="75000"/>
                  </a:schemeClr>
                </a:solidFill>
              </a:defRPr>
            </a:lvl4pPr>
            <a:lvl5pPr marL="2045681" indent="0" algn="ctr">
              <a:buNone/>
              <a:defRPr>
                <a:solidFill>
                  <a:schemeClr val="tx1">
                    <a:tint val="75000"/>
                  </a:schemeClr>
                </a:solidFill>
              </a:defRPr>
            </a:lvl5pPr>
            <a:lvl6pPr marL="2557106" indent="0" algn="ctr">
              <a:buNone/>
              <a:defRPr>
                <a:solidFill>
                  <a:schemeClr val="tx1">
                    <a:tint val="75000"/>
                  </a:schemeClr>
                </a:solidFill>
              </a:defRPr>
            </a:lvl6pPr>
            <a:lvl7pPr marL="3068521" indent="0" algn="ctr">
              <a:buNone/>
              <a:defRPr>
                <a:solidFill>
                  <a:schemeClr val="tx1">
                    <a:tint val="75000"/>
                  </a:schemeClr>
                </a:solidFill>
              </a:defRPr>
            </a:lvl7pPr>
            <a:lvl8pPr marL="3579934" indent="0" algn="ctr">
              <a:buNone/>
              <a:defRPr>
                <a:solidFill>
                  <a:schemeClr val="tx1">
                    <a:tint val="75000"/>
                  </a:schemeClr>
                </a:solidFill>
              </a:defRPr>
            </a:lvl8pPr>
            <a:lvl9pPr marL="409134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95022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7454767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7"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809022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1" y="5916561"/>
            <a:ext cx="5292885" cy="26682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787427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8112506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3"/>
            <a:ext cx="6427074" cy="22839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2160740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1518129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5797973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5981346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1534118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8" y="415707"/>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7"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8" y="2184892"/>
            <a:ext cx="2487603" cy="71419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01583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181252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2" y="730869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2" y="932922"/>
            <a:ext cx="4536758" cy="6264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482062" y="8171526"/>
            <a:ext cx="4536758" cy="1225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6679774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6526741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7"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46783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2"/>
            <a:ext cx="6427074" cy="2073696"/>
          </a:xfrm>
        </p:spPr>
        <p:txBody>
          <a:bodyPr anchor="t"/>
          <a:lstStyle>
            <a:lvl1pPr algn="l">
              <a:defRPr sz="45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300">
                <a:solidFill>
                  <a:schemeClr val="tx1">
                    <a:tint val="75000"/>
                  </a:schemeClr>
                </a:solidFill>
              </a:defRPr>
            </a:lvl1pPr>
            <a:lvl2pPr marL="511410" indent="0">
              <a:buNone/>
              <a:defRPr sz="2000">
                <a:solidFill>
                  <a:schemeClr val="tx1">
                    <a:tint val="75000"/>
                  </a:schemeClr>
                </a:solidFill>
              </a:defRPr>
            </a:lvl2pPr>
            <a:lvl3pPr marL="1022845" indent="0">
              <a:buNone/>
              <a:defRPr sz="1800">
                <a:solidFill>
                  <a:schemeClr val="tx1">
                    <a:tint val="75000"/>
                  </a:schemeClr>
                </a:solidFill>
              </a:defRPr>
            </a:lvl3pPr>
            <a:lvl4pPr marL="1534272" indent="0">
              <a:buNone/>
              <a:defRPr sz="1600">
                <a:solidFill>
                  <a:schemeClr val="tx1">
                    <a:tint val="75000"/>
                  </a:schemeClr>
                </a:solidFill>
              </a:defRPr>
            </a:lvl4pPr>
            <a:lvl5pPr marL="2045681" indent="0">
              <a:buNone/>
              <a:defRPr sz="1600">
                <a:solidFill>
                  <a:schemeClr val="tx1">
                    <a:tint val="75000"/>
                  </a:schemeClr>
                </a:solidFill>
              </a:defRPr>
            </a:lvl5pPr>
            <a:lvl6pPr marL="2557106" indent="0">
              <a:buNone/>
              <a:defRPr sz="1600">
                <a:solidFill>
                  <a:schemeClr val="tx1">
                    <a:tint val="75000"/>
                  </a:schemeClr>
                </a:solidFill>
              </a:defRPr>
            </a:lvl6pPr>
            <a:lvl7pPr marL="3068521" indent="0">
              <a:buNone/>
              <a:defRPr sz="1600">
                <a:solidFill>
                  <a:schemeClr val="tx1">
                    <a:tint val="75000"/>
                  </a:schemeClr>
                </a:solidFill>
              </a:defRPr>
            </a:lvl7pPr>
            <a:lvl8pPr marL="3579934" indent="0">
              <a:buNone/>
              <a:defRPr sz="1600">
                <a:solidFill>
                  <a:schemeClr val="tx1">
                    <a:tint val="75000"/>
                  </a:schemeClr>
                </a:solidFill>
              </a:defRPr>
            </a:lvl8pPr>
            <a:lvl9pPr marL="4091349" indent="0">
              <a:buNone/>
              <a:defRPr sz="16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9566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4982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36" y="2337138"/>
            <a:ext cx="3340871"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4" name="3 İçerik Yer Tutucusu"/>
          <p:cNvSpPr>
            <a:spLocks noGrp="1"/>
          </p:cNvSpPr>
          <p:nvPr>
            <p:ph sz="half" idx="2"/>
          </p:nvPr>
        </p:nvSpPr>
        <p:spPr>
          <a:xfrm>
            <a:off x="378136" y="3311191"/>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100" y="2337138"/>
            <a:ext cx="3342183"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6" name="5 İçerik Yer Tutucusu"/>
          <p:cNvSpPr>
            <a:spLocks noGrp="1"/>
          </p:cNvSpPr>
          <p:nvPr>
            <p:ph sz="quarter" idx="4"/>
          </p:nvPr>
        </p:nvSpPr>
        <p:spPr>
          <a:xfrm>
            <a:off x="3841100" y="3311191"/>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24.08.2023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93306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24.08.2023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5002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24.08.2023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0120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101" y="415707"/>
            <a:ext cx="2487604" cy="1769167"/>
          </a:xfrm>
        </p:spPr>
        <p:txBody>
          <a:bodyPr anchor="b"/>
          <a:lstStyle>
            <a:lvl1pPr algn="l">
              <a:defRPr sz="2300" b="1"/>
            </a:lvl1pPr>
          </a:lstStyle>
          <a:p>
            <a:r>
              <a:rPr lang="tr-TR"/>
              <a:t>Asıl başlık stili için tıklatın</a:t>
            </a:r>
          </a:p>
        </p:txBody>
      </p:sp>
      <p:sp>
        <p:nvSpPr>
          <p:cNvPr id="3" name="2 İçerik Yer Tutucusu"/>
          <p:cNvSpPr>
            <a:spLocks noGrp="1"/>
          </p:cNvSpPr>
          <p:nvPr>
            <p:ph idx="1"/>
          </p:nvPr>
        </p:nvSpPr>
        <p:spPr>
          <a:xfrm>
            <a:off x="2956326" y="415796"/>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101" y="2184963"/>
            <a:ext cx="2487604" cy="7141927"/>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7053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5" y="7308738"/>
            <a:ext cx="4536758" cy="862833"/>
          </a:xfrm>
        </p:spPr>
        <p:txBody>
          <a:bodyPr anchor="b"/>
          <a:lstStyle>
            <a:lvl1pPr algn="l">
              <a:defRPr sz="2300" b="1"/>
            </a:lvl1pPr>
          </a:lstStyle>
          <a:p>
            <a:r>
              <a:rPr lang="tr-TR"/>
              <a:t>Asıl başlık stili için tıklatın</a:t>
            </a:r>
          </a:p>
        </p:txBody>
      </p:sp>
      <p:sp>
        <p:nvSpPr>
          <p:cNvPr id="3" name="2 Resim Yer Tutucusu"/>
          <p:cNvSpPr>
            <a:spLocks noGrp="1"/>
          </p:cNvSpPr>
          <p:nvPr>
            <p:ph type="pic" idx="1"/>
          </p:nvPr>
        </p:nvSpPr>
        <p:spPr>
          <a:xfrm>
            <a:off x="1482105" y="932966"/>
            <a:ext cx="4536758" cy="6264593"/>
          </a:xfrm>
        </p:spPr>
        <p:txBody>
          <a:bodyPr/>
          <a:lstStyle>
            <a:lvl1pPr marL="0" indent="0">
              <a:buNone/>
              <a:defRPr sz="3600"/>
            </a:lvl1pPr>
            <a:lvl2pPr marL="511410" indent="0">
              <a:buNone/>
              <a:defRPr sz="3200"/>
            </a:lvl2pPr>
            <a:lvl3pPr marL="1022845" indent="0">
              <a:buNone/>
              <a:defRPr sz="2700"/>
            </a:lvl3pPr>
            <a:lvl4pPr marL="1534272" indent="0">
              <a:buNone/>
              <a:defRPr sz="2300"/>
            </a:lvl4pPr>
            <a:lvl5pPr marL="2045681" indent="0">
              <a:buNone/>
              <a:defRPr sz="2300"/>
            </a:lvl5pPr>
            <a:lvl6pPr marL="2557106" indent="0">
              <a:buNone/>
              <a:defRPr sz="2300"/>
            </a:lvl6pPr>
            <a:lvl7pPr marL="3068521" indent="0">
              <a:buNone/>
              <a:defRPr sz="2300"/>
            </a:lvl7pPr>
            <a:lvl8pPr marL="3579934" indent="0">
              <a:buNone/>
              <a:defRPr sz="2300"/>
            </a:lvl8pPr>
            <a:lvl9pPr marL="4091349" indent="0">
              <a:buNone/>
              <a:defRPr sz="2300"/>
            </a:lvl9pPr>
          </a:lstStyle>
          <a:p>
            <a:endParaRPr lang="tr-TR"/>
          </a:p>
        </p:txBody>
      </p:sp>
      <p:sp>
        <p:nvSpPr>
          <p:cNvPr id="4" name="3 Metin Yer Tutucusu"/>
          <p:cNvSpPr>
            <a:spLocks noGrp="1"/>
          </p:cNvSpPr>
          <p:nvPr>
            <p:ph type="body" sz="half" idx="2"/>
          </p:nvPr>
        </p:nvSpPr>
        <p:spPr>
          <a:xfrm>
            <a:off x="1482105" y="8171571"/>
            <a:ext cx="4536758" cy="1225365"/>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54502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9167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1" y="418169"/>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69"/>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5355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 name="Rectangle 9"/>
          <p:cNvSpPr/>
          <p:nvPr/>
        </p:nvSpPr>
        <p:spPr>
          <a:xfrm>
            <a:off x="47" y="0"/>
            <a:ext cx="7561263" cy="446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cxnSp>
        <p:nvCxnSpPr>
          <p:cNvPr id="18" name="Straight Connector 17"/>
          <p:cNvCxnSpPr/>
          <p:nvPr/>
        </p:nvCxnSpPr>
        <p:spPr>
          <a:xfrm>
            <a:off x="47" y="4453684"/>
            <a:ext cx="7561263" cy="241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79348" y="3596390"/>
            <a:ext cx="3402568" cy="1716962"/>
          </a:xfrm>
          <a:prstGeom prst="rect">
            <a:avLst/>
          </a:prstGeom>
          <a:solidFill>
            <a:schemeClr val="tx1"/>
          </a:solidFill>
          <a:ln w="76200" cmpd="thinThick">
            <a:solidFill>
              <a:schemeClr val="tx1"/>
            </a:solidFill>
            <a:miter lim="800000"/>
          </a:ln>
        </p:spPr>
        <p:txBody>
          <a:bodyPr vert="horz" lIns="90962" tIns="45504" rIns="90962" bIns="45504" rtlCol="0" anchor="ctr" anchorCtr="0">
            <a:normAutofit/>
          </a:bodyPr>
          <a:lstStyle/>
          <a:p>
            <a:pPr algn="ctr" defTabSz="1023062">
              <a:spcBef>
                <a:spcPts val="401"/>
              </a:spcBef>
            </a:pPr>
            <a:endParaRPr lang="en-US" b="1" cap="all">
              <a:solidFill>
                <a:srgbClr val="000000"/>
              </a:solidFill>
              <a:cs typeface="Tunga" pitchFamily="2"/>
            </a:endParaRPr>
          </a:p>
        </p:txBody>
      </p:sp>
      <p:sp>
        <p:nvSpPr>
          <p:cNvPr id="3" name="Subtitle 2"/>
          <p:cNvSpPr>
            <a:spLocks noGrp="1"/>
          </p:cNvSpPr>
          <p:nvPr>
            <p:ph type="subTitle" idx="1"/>
          </p:nvPr>
        </p:nvSpPr>
        <p:spPr>
          <a:xfrm>
            <a:off x="2121357" y="4636622"/>
            <a:ext cx="3318554" cy="652562"/>
          </a:xfrm>
        </p:spPr>
        <p:txBody>
          <a:bodyPr tIns="0" anchor="t">
            <a:noAutofit/>
          </a:bodyPr>
          <a:lstStyle>
            <a:lvl1pPr marL="0" indent="0" algn="ctr">
              <a:buNone/>
              <a:defRPr sz="1600" b="0" i="0" cap="none" spc="0" baseline="0">
                <a:solidFill>
                  <a:schemeClr val="bg1">
                    <a:lumMod val="75000"/>
                    <a:lumOff val="25000"/>
                  </a:schemeClr>
                </a:solidFill>
              </a:defRPr>
            </a:lvl1pPr>
            <a:lvl2pPr marL="454793" indent="0" algn="ctr">
              <a:buNone/>
              <a:defRPr>
                <a:solidFill>
                  <a:schemeClr val="tx1">
                    <a:tint val="75000"/>
                  </a:schemeClr>
                </a:solidFill>
              </a:defRPr>
            </a:lvl2pPr>
            <a:lvl3pPr marL="909539" indent="0" algn="ctr">
              <a:buNone/>
              <a:defRPr>
                <a:solidFill>
                  <a:schemeClr val="tx1">
                    <a:tint val="75000"/>
                  </a:schemeClr>
                </a:solidFill>
              </a:defRPr>
            </a:lvl3pPr>
            <a:lvl4pPr marL="1364325" indent="0" algn="ctr">
              <a:buNone/>
              <a:defRPr>
                <a:solidFill>
                  <a:schemeClr val="tx1">
                    <a:tint val="75000"/>
                  </a:schemeClr>
                </a:solidFill>
              </a:defRPr>
            </a:lvl4pPr>
            <a:lvl5pPr marL="1819083" indent="0" algn="ctr">
              <a:buNone/>
              <a:defRPr>
                <a:solidFill>
                  <a:schemeClr val="tx1">
                    <a:tint val="75000"/>
                  </a:schemeClr>
                </a:solidFill>
              </a:defRPr>
            </a:lvl5pPr>
            <a:lvl6pPr marL="2273854" indent="0" algn="ctr">
              <a:buNone/>
              <a:defRPr>
                <a:solidFill>
                  <a:schemeClr val="tx1">
                    <a:tint val="75000"/>
                  </a:schemeClr>
                </a:solidFill>
              </a:defRPr>
            </a:lvl6pPr>
            <a:lvl7pPr marL="2728633" indent="0" algn="ctr">
              <a:buNone/>
              <a:defRPr>
                <a:solidFill>
                  <a:schemeClr val="tx1">
                    <a:tint val="75000"/>
                  </a:schemeClr>
                </a:solidFill>
              </a:defRPr>
            </a:lvl7pPr>
            <a:lvl8pPr marL="3183398" indent="0" algn="ctr">
              <a:buNone/>
              <a:defRPr>
                <a:solidFill>
                  <a:schemeClr val="tx1">
                    <a:tint val="75000"/>
                  </a:schemeClr>
                </a:solidFill>
              </a:defRPr>
            </a:lvl8pPr>
            <a:lvl9pPr marL="3638166" indent="0" algn="ctr">
              <a:buNone/>
              <a:defRPr>
                <a:solidFill>
                  <a:schemeClr val="tx1">
                    <a:tint val="75000"/>
                  </a:schemeClr>
                </a:solidFill>
              </a:defRPr>
            </a:lvl9pPr>
          </a:lstStyle>
          <a:p>
            <a:r>
              <a:rPr lang="tr-TR"/>
              <a:t>Asıl alt başlık stilini düzenlemek için tıklatın</a:t>
            </a:r>
            <a:endParaRPr lang="en-US" dirty="0"/>
          </a:p>
        </p:txBody>
      </p:sp>
      <p:sp>
        <p:nvSpPr>
          <p:cNvPr id="12" name="Title 11"/>
          <p:cNvSpPr>
            <a:spLocks noGrp="1"/>
          </p:cNvSpPr>
          <p:nvPr>
            <p:ph type="title"/>
          </p:nvPr>
        </p:nvSpPr>
        <p:spPr>
          <a:xfrm>
            <a:off x="2121357" y="3650505"/>
            <a:ext cx="3318554" cy="912619"/>
          </a:xfrm>
          <a:noFill/>
          <a:ln>
            <a:noFill/>
          </a:ln>
        </p:spPr>
        <p:txBody>
          <a:bodyPr bIns="0" anchor="b"/>
          <a:lstStyle>
            <a:lvl1pPr>
              <a:defRPr>
                <a:effectLst>
                  <a:glow rad="88900">
                    <a:schemeClr val="tx1">
                      <a:alpha val="60000"/>
                    </a:schemeClr>
                  </a:glow>
                </a:effectLst>
              </a:defRPr>
            </a:lvl1pPr>
          </a:lstStyle>
          <a:p>
            <a:r>
              <a:rPr lang="tr-TR"/>
              <a:t>Asıl başlık stili için tıklatın</a:t>
            </a:r>
            <a:endParaRPr lang="en-US" dirty="0"/>
          </a:p>
        </p:txBody>
      </p:sp>
      <p:sp>
        <p:nvSpPr>
          <p:cNvPr id="11" name="Date Placeholder 10"/>
          <p:cNvSpPr>
            <a:spLocks noGrp="1"/>
          </p:cNvSpPr>
          <p:nvPr>
            <p:ph type="dt" sz="half" idx="10"/>
          </p:nvPr>
        </p:nvSpPr>
        <p:spPr bwMode="black"/>
        <p:txBody>
          <a:bodyPr/>
          <a:lstStyle/>
          <a:p>
            <a:fld id="{904C50F9-5213-4514-832B-A9928A97AC5F}" type="datetime1">
              <a:rPr lang="tr-TR" smtClean="0">
                <a:solidFill>
                  <a:srgbClr val="FFFFFF"/>
                </a:solidFill>
              </a:rPr>
              <a:pPr/>
              <a:t>24.08.2023</a:t>
            </a:fld>
            <a:endParaRPr lang="tr-TR">
              <a:solidFill>
                <a:srgbClr val="FFFFFF"/>
              </a:solidFill>
            </a:endParaRPr>
          </a:p>
        </p:txBody>
      </p:sp>
      <p:sp>
        <p:nvSpPr>
          <p:cNvPr id="17" name="Slide Number Placeholder 16"/>
          <p:cNvSpPr>
            <a:spLocks noGrp="1"/>
          </p:cNvSpPr>
          <p:nvPr>
            <p:ph type="sldNum" sz="quarter" idx="11"/>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9" name="Footer Placeholder 18"/>
          <p:cNvSpPr>
            <a:spLocks noGrp="1"/>
          </p:cNvSpPr>
          <p:nvPr>
            <p:ph type="ftr" sz="quarter" idx="12"/>
          </p:nvPr>
        </p:nvSpPr>
        <p:spPr/>
        <p:txBody>
          <a:bodyPr/>
          <a:lstStyle/>
          <a:p>
            <a:endParaRPr lang="tr-TR">
              <a:solidFill>
                <a:srgbClr val="FFFFFF"/>
              </a:solidFill>
            </a:endParaRPr>
          </a:p>
        </p:txBody>
      </p:sp>
    </p:spTree>
    <p:extLst>
      <p:ext uri="{BB962C8B-B14F-4D97-AF65-F5344CB8AC3E}">
        <p14:creationId xmlns:p14="http://schemas.microsoft.com/office/powerpoint/2010/main" xmlns="" val="382136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378108" y="3076661"/>
            <a:ext cx="6805137" cy="620426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9" name="Title 8"/>
          <p:cNvSpPr>
            <a:spLocks noGrp="1"/>
          </p:cNvSpPr>
          <p:nvPr>
            <p:ph type="title"/>
          </p:nvPr>
        </p:nvSpPr>
        <p:spPr/>
        <p:txBody>
          <a:bodyPr/>
          <a:lstStyle/>
          <a:p>
            <a:r>
              <a:rPr lang="tr-TR"/>
              <a:t>Asıl başlık stili için tıklatın</a:t>
            </a:r>
            <a:endParaRPr lang="en-US"/>
          </a:p>
        </p:txBody>
      </p:sp>
      <p:sp>
        <p:nvSpPr>
          <p:cNvPr id="11" name="Date Placeholder 10"/>
          <p:cNvSpPr>
            <a:spLocks noGrp="1"/>
          </p:cNvSpPr>
          <p:nvPr>
            <p:ph type="dt" sz="half" idx="14"/>
          </p:nvPr>
        </p:nvSpPr>
        <p:spPr/>
        <p:txBody>
          <a:bodyPr/>
          <a:lstStyle/>
          <a:p>
            <a:fld id="{24235F1A-944A-4D2C-9C3E-3C9C57D995F1}" type="datetime1">
              <a:rPr lang="tr-TR" smtClean="0">
                <a:solidFill>
                  <a:srgbClr val="FFFFFF"/>
                </a:solidFill>
              </a:rPr>
              <a:pPr/>
              <a:t>24.08.2023</a:t>
            </a:fld>
            <a:endParaRPr lang="tr-TR">
              <a:solidFill>
                <a:srgbClr val="FFFFFF"/>
              </a:solidFill>
            </a:endParaRPr>
          </a:p>
        </p:txBody>
      </p:sp>
      <p:sp>
        <p:nvSpPr>
          <p:cNvPr id="12" name="Slide Number Placeholder 11"/>
          <p:cNvSpPr>
            <a:spLocks noGrp="1"/>
          </p:cNvSpPr>
          <p:nvPr>
            <p:ph type="sldNum" sz="quarter" idx="15"/>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3" name="Footer Placeholder 12"/>
          <p:cNvSpPr>
            <a:spLocks noGrp="1"/>
          </p:cNvSpPr>
          <p:nvPr>
            <p:ph type="ftr" sz="quarter" idx="16"/>
          </p:nvPr>
        </p:nvSpPr>
        <p:spPr/>
        <p:txBody>
          <a:bodyPr/>
          <a:lstStyle/>
          <a:p>
            <a:endParaRPr lang="tr-TR">
              <a:solidFill>
                <a:srgbClr val="FFFFFF"/>
              </a:solidFill>
            </a:endParaRPr>
          </a:p>
        </p:txBody>
      </p:sp>
    </p:spTree>
    <p:extLst>
      <p:ext uri="{BB962C8B-B14F-4D97-AF65-F5344CB8AC3E}">
        <p14:creationId xmlns:p14="http://schemas.microsoft.com/office/powerpoint/2010/main" xmlns="" val="92846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p:nvPr/>
        </p:nvSpPr>
        <p:spPr>
          <a:xfrm>
            <a:off x="47" y="5972291"/>
            <a:ext cx="7561263" cy="4468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cxnSp>
        <p:nvCxnSpPr>
          <p:cNvPr id="11" name="Straight Connector 10"/>
          <p:cNvCxnSpPr/>
          <p:nvPr/>
        </p:nvCxnSpPr>
        <p:spPr>
          <a:xfrm>
            <a:off x="47" y="5970753"/>
            <a:ext cx="7561263" cy="24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79348" y="5127690"/>
            <a:ext cx="3402568" cy="1716962"/>
          </a:xfrm>
          <a:prstGeom prst="rect">
            <a:avLst/>
          </a:prstGeom>
          <a:solidFill>
            <a:schemeClr val="tx1"/>
          </a:solidFill>
          <a:ln w="76200" cmpd="thinThick">
            <a:solidFill>
              <a:schemeClr val="tx1"/>
            </a:solidFill>
            <a:miter lim="800000"/>
          </a:ln>
        </p:spPr>
        <p:txBody>
          <a:bodyPr vert="horz" lIns="90962" tIns="45504" rIns="90962" bIns="45504" rtlCol="0" anchor="ctr" anchorCtr="0">
            <a:normAutofit/>
          </a:bodyPr>
          <a:lstStyle/>
          <a:p>
            <a:pPr algn="ctr" defTabSz="1023062">
              <a:spcBef>
                <a:spcPts val="401"/>
              </a:spcBef>
            </a:pPr>
            <a:endParaRPr lang="en-US" b="1" cap="all">
              <a:solidFill>
                <a:srgbClr val="FFFFFF"/>
              </a:solidFill>
              <a:cs typeface="Tunga" pitchFamily="2"/>
            </a:endParaRPr>
          </a:p>
        </p:txBody>
      </p:sp>
      <p:sp>
        <p:nvSpPr>
          <p:cNvPr id="9" name="Title Placeholder 1"/>
          <p:cNvSpPr>
            <a:spLocks noGrp="1"/>
          </p:cNvSpPr>
          <p:nvPr>
            <p:ph type="title"/>
          </p:nvPr>
        </p:nvSpPr>
        <p:spPr bwMode="black">
          <a:xfrm>
            <a:off x="2091332" y="5126478"/>
            <a:ext cx="3378668" cy="1076102"/>
          </a:xfrm>
          <a:prstGeom prst="rect">
            <a:avLst/>
          </a:prstGeom>
          <a:noFill/>
          <a:ln w="98425" cmpd="thinThick">
            <a:noFill/>
            <a:miter lim="800000"/>
          </a:ln>
        </p:spPr>
        <p:txBody>
          <a:bodyPr vert="horz" lIns="90962" tIns="45504" rIns="90962"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tr-TR"/>
              <a:t>Asıl başlık stili için tıklatın</a:t>
            </a:r>
            <a:endParaRPr lang="en-US" dirty="0"/>
          </a:p>
        </p:txBody>
      </p:sp>
      <p:sp>
        <p:nvSpPr>
          <p:cNvPr id="10" name="Subtitle 2"/>
          <p:cNvSpPr>
            <a:spLocks noGrp="1"/>
          </p:cNvSpPr>
          <p:nvPr>
            <p:ph type="subTitle" idx="1"/>
          </p:nvPr>
        </p:nvSpPr>
        <p:spPr bwMode="black">
          <a:xfrm>
            <a:off x="2082611" y="6218584"/>
            <a:ext cx="3396050" cy="604558"/>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4793" indent="0" algn="ctr">
              <a:buNone/>
              <a:defRPr>
                <a:solidFill>
                  <a:schemeClr val="tx1">
                    <a:tint val="75000"/>
                  </a:schemeClr>
                </a:solidFill>
              </a:defRPr>
            </a:lvl2pPr>
            <a:lvl3pPr marL="909539" indent="0" algn="ctr">
              <a:buNone/>
              <a:defRPr>
                <a:solidFill>
                  <a:schemeClr val="tx1">
                    <a:tint val="75000"/>
                  </a:schemeClr>
                </a:solidFill>
              </a:defRPr>
            </a:lvl3pPr>
            <a:lvl4pPr marL="1364325" indent="0" algn="ctr">
              <a:buNone/>
              <a:defRPr>
                <a:solidFill>
                  <a:schemeClr val="tx1">
                    <a:tint val="75000"/>
                  </a:schemeClr>
                </a:solidFill>
              </a:defRPr>
            </a:lvl4pPr>
            <a:lvl5pPr marL="1819083" indent="0" algn="ctr">
              <a:buNone/>
              <a:defRPr>
                <a:solidFill>
                  <a:schemeClr val="tx1">
                    <a:tint val="75000"/>
                  </a:schemeClr>
                </a:solidFill>
              </a:defRPr>
            </a:lvl5pPr>
            <a:lvl6pPr marL="2273854" indent="0" algn="ctr">
              <a:buNone/>
              <a:defRPr>
                <a:solidFill>
                  <a:schemeClr val="tx1">
                    <a:tint val="75000"/>
                  </a:schemeClr>
                </a:solidFill>
              </a:defRPr>
            </a:lvl6pPr>
            <a:lvl7pPr marL="2728633" indent="0" algn="ctr">
              <a:buNone/>
              <a:defRPr>
                <a:solidFill>
                  <a:schemeClr val="tx1">
                    <a:tint val="75000"/>
                  </a:schemeClr>
                </a:solidFill>
              </a:defRPr>
            </a:lvl7pPr>
            <a:lvl8pPr marL="3183398" indent="0" algn="ctr">
              <a:buNone/>
              <a:defRPr>
                <a:solidFill>
                  <a:schemeClr val="tx1">
                    <a:tint val="75000"/>
                  </a:schemeClr>
                </a:solidFill>
              </a:defRPr>
            </a:lvl8pPr>
            <a:lvl9pPr marL="3638166" indent="0" algn="ctr">
              <a:buNone/>
              <a:defRPr>
                <a:solidFill>
                  <a:schemeClr val="tx1">
                    <a:tint val="75000"/>
                  </a:schemeClr>
                </a:solidFill>
              </a:defRPr>
            </a:lvl9pPr>
          </a:lstStyle>
          <a:p>
            <a:r>
              <a:rPr lang="tr-TR"/>
              <a:t>Asıl alt başlık stilini düzenlemek için tıklatın</a:t>
            </a:r>
            <a:endParaRPr lang="en-US" dirty="0"/>
          </a:p>
        </p:txBody>
      </p:sp>
      <p:sp>
        <p:nvSpPr>
          <p:cNvPr id="13" name="Date Placeholder 12"/>
          <p:cNvSpPr>
            <a:spLocks noGrp="1"/>
          </p:cNvSpPr>
          <p:nvPr>
            <p:ph type="dt" sz="half" idx="10"/>
          </p:nvPr>
        </p:nvSpPr>
        <p:spPr/>
        <p:txBody>
          <a:bodyPr/>
          <a:lstStyle/>
          <a:p>
            <a:fld id="{15C19D00-D669-4083-9713-0CB19E740153}" type="datetime1">
              <a:rPr lang="tr-TR" smtClean="0">
                <a:solidFill>
                  <a:srgbClr val="000000"/>
                </a:solidFill>
              </a:rPr>
              <a:pPr/>
              <a:t>24.08.2023</a:t>
            </a:fld>
            <a:endParaRPr lang="tr-TR">
              <a:solidFill>
                <a:srgbClr val="000000"/>
              </a:solidFill>
            </a:endParaRPr>
          </a:p>
        </p:txBody>
      </p:sp>
      <p:sp>
        <p:nvSpPr>
          <p:cNvPr id="14" name="Slide Number Placeholder 13"/>
          <p:cNvSpPr>
            <a:spLocks noGrp="1"/>
          </p:cNvSpPr>
          <p:nvPr>
            <p:ph type="sldNum" sz="quarter" idx="11"/>
          </p:nvPr>
        </p:nvSpPr>
        <p:spPr/>
        <p:txBody>
          <a:bodyPr/>
          <a:lstStyle/>
          <a:p>
            <a:fld id="{F302176B-0E47-46AC-8F43-DAB4B8A37D06}" type="slidenum">
              <a:rPr lang="tr-TR" smtClean="0">
                <a:solidFill>
                  <a:srgbClr val="000000"/>
                </a:solidFill>
              </a:rPr>
              <a:pPr/>
              <a:t>‹#›</a:t>
            </a:fld>
            <a:endParaRPr lang="tr-TR">
              <a:solidFill>
                <a:srgbClr val="000000"/>
              </a:solidFill>
            </a:endParaRPr>
          </a:p>
        </p:txBody>
      </p:sp>
      <p:sp>
        <p:nvSpPr>
          <p:cNvPr id="15" name="Footer Placeholder 14"/>
          <p:cNvSpPr>
            <a:spLocks noGrp="1"/>
          </p:cNvSpPr>
          <p:nvPr>
            <p:ph type="ftr" sz="quarter" idx="12"/>
          </p:nvPr>
        </p:nvSpPr>
        <p:spPr/>
        <p:txBody>
          <a:bodyPr/>
          <a:lstStyle/>
          <a:p>
            <a:endParaRPr lang="tr-TR">
              <a:solidFill>
                <a:srgbClr val="000000"/>
              </a:solidFill>
            </a:endParaRPr>
          </a:p>
        </p:txBody>
      </p:sp>
    </p:spTree>
    <p:extLst>
      <p:ext uri="{BB962C8B-B14F-4D97-AF65-F5344CB8AC3E}">
        <p14:creationId xmlns:p14="http://schemas.microsoft.com/office/powerpoint/2010/main" xmlns="" val="24836332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378110" y="3076611"/>
            <a:ext cx="3326956" cy="609753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5" name="Content Placeholder 30"/>
          <p:cNvSpPr>
            <a:spLocks noGrp="1"/>
          </p:cNvSpPr>
          <p:nvPr>
            <p:ph sz="quarter" idx="14"/>
          </p:nvPr>
        </p:nvSpPr>
        <p:spPr>
          <a:xfrm>
            <a:off x="3856245" y="3076611"/>
            <a:ext cx="3326956" cy="609753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9" name="Date Placeholder 8"/>
          <p:cNvSpPr>
            <a:spLocks noGrp="1"/>
          </p:cNvSpPr>
          <p:nvPr>
            <p:ph type="dt" sz="half" idx="15"/>
          </p:nvPr>
        </p:nvSpPr>
        <p:spPr/>
        <p:txBody>
          <a:bodyPr/>
          <a:lstStyle/>
          <a:p>
            <a:fld id="{B3D457FC-28E4-4F59-B060-560EED65EC55}" type="datetime1">
              <a:rPr lang="tr-TR" smtClean="0">
                <a:solidFill>
                  <a:srgbClr val="FFFFFF"/>
                </a:solidFill>
              </a:rPr>
              <a:pPr/>
              <a:t>24.08.2023</a:t>
            </a:fld>
            <a:endParaRPr lang="tr-TR">
              <a:solidFill>
                <a:srgbClr val="FFFFFF"/>
              </a:solidFill>
            </a:endParaRPr>
          </a:p>
        </p:txBody>
      </p:sp>
      <p:sp>
        <p:nvSpPr>
          <p:cNvPr id="12" name="Slide Number Placeholder 11"/>
          <p:cNvSpPr>
            <a:spLocks noGrp="1"/>
          </p:cNvSpPr>
          <p:nvPr>
            <p:ph type="sldNum" sz="quarter" idx="16"/>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3" name="Footer Placeholder 12"/>
          <p:cNvSpPr>
            <a:spLocks noGrp="1"/>
          </p:cNvSpPr>
          <p:nvPr>
            <p:ph type="ftr" sz="quarter" idx="17"/>
          </p:nvPr>
        </p:nvSpPr>
        <p:spPr/>
        <p:txBody>
          <a:bodyPr/>
          <a:lstStyle/>
          <a:p>
            <a:endParaRPr lang="tr-TR">
              <a:solidFill>
                <a:srgbClr val="FFFFFF"/>
              </a:solidFill>
            </a:endParaRPr>
          </a:p>
        </p:txBody>
      </p:sp>
      <p:sp>
        <p:nvSpPr>
          <p:cNvPr id="16" name="Title 15"/>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xmlns="" val="994018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378110" y="4292411"/>
            <a:ext cx="3326956" cy="48863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4" name="Content Placeholder 30"/>
          <p:cNvSpPr>
            <a:spLocks noGrp="1"/>
          </p:cNvSpPr>
          <p:nvPr>
            <p:ph sz="quarter" idx="14"/>
          </p:nvPr>
        </p:nvSpPr>
        <p:spPr>
          <a:xfrm>
            <a:off x="3856245" y="4287813"/>
            <a:ext cx="3326956" cy="48863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0" name="Text Placeholder 3"/>
          <p:cNvSpPr>
            <a:spLocks noGrp="1"/>
          </p:cNvSpPr>
          <p:nvPr>
            <p:ph type="body" sz="half" idx="2"/>
          </p:nvPr>
        </p:nvSpPr>
        <p:spPr>
          <a:xfrm>
            <a:off x="378110" y="3076656"/>
            <a:ext cx="3326956" cy="1071941"/>
          </a:xfrm>
          <a:noFill/>
          <a:ln w="98425" cmpd="thinThick">
            <a:noFill/>
            <a:miter lim="800000"/>
          </a:ln>
        </p:spPr>
        <p:txBody>
          <a:bodyPr vert="horz" lIns="90962" tIns="45504" rIns="90962" bIns="45504" rtlCol="0" anchor="ctr" anchorCtr="0">
            <a:normAutofit/>
          </a:bodyPr>
          <a:lstStyle>
            <a:lvl1pPr marL="0" indent="0" algn="ctr" defTabSz="909539" rtl="0" eaLnBrk="1" latinLnBrk="0" hangingPunct="1">
              <a:spcBef>
                <a:spcPts val="401"/>
              </a:spcBef>
              <a:buNone/>
              <a:defRPr lang="en-US" sz="1800" b="1" kern="1200" cap="none" spc="200" baseline="0" smtClean="0">
                <a:solidFill>
                  <a:schemeClr val="tx1"/>
                </a:solidFill>
                <a:latin typeface="+mj-lt"/>
                <a:ea typeface="+mj-ea"/>
                <a:cs typeface="Tunga" pitchFamily="2"/>
              </a:defRPr>
            </a:lvl1pPr>
            <a:lvl2pPr marL="454793" indent="0">
              <a:buNone/>
              <a:defRPr sz="1200"/>
            </a:lvl2pPr>
            <a:lvl3pPr marL="909539" indent="0">
              <a:buNone/>
              <a:defRPr sz="1000"/>
            </a:lvl3pPr>
            <a:lvl4pPr marL="1364325" indent="0">
              <a:buNone/>
              <a:defRPr sz="900"/>
            </a:lvl4pPr>
            <a:lvl5pPr marL="1819083" indent="0">
              <a:buNone/>
              <a:defRPr sz="900"/>
            </a:lvl5pPr>
            <a:lvl6pPr marL="2273854" indent="0">
              <a:buNone/>
              <a:defRPr sz="900"/>
            </a:lvl6pPr>
            <a:lvl7pPr marL="2728633" indent="0">
              <a:buNone/>
              <a:defRPr sz="900"/>
            </a:lvl7pPr>
            <a:lvl8pPr marL="3183398" indent="0">
              <a:buNone/>
              <a:defRPr sz="900"/>
            </a:lvl8pPr>
            <a:lvl9pPr marL="3638166" indent="0">
              <a:buNone/>
              <a:defRPr sz="900"/>
            </a:lvl9pPr>
          </a:lstStyle>
          <a:p>
            <a:pPr lvl="0"/>
            <a:r>
              <a:rPr lang="tr-TR"/>
              <a:t>Asıl metin stillerini düzenlemek için tıklatın</a:t>
            </a:r>
          </a:p>
        </p:txBody>
      </p:sp>
      <p:sp>
        <p:nvSpPr>
          <p:cNvPr id="21" name="Text Placeholder 3"/>
          <p:cNvSpPr>
            <a:spLocks noGrp="1"/>
          </p:cNvSpPr>
          <p:nvPr>
            <p:ph type="body" sz="half" idx="15"/>
          </p:nvPr>
        </p:nvSpPr>
        <p:spPr>
          <a:xfrm>
            <a:off x="3856245" y="3076656"/>
            <a:ext cx="3326956" cy="1071941"/>
          </a:xfrm>
          <a:noFill/>
          <a:ln w="98425" cmpd="thinThick">
            <a:noFill/>
            <a:miter lim="800000"/>
          </a:ln>
        </p:spPr>
        <p:txBody>
          <a:bodyPr vert="horz" lIns="90962" tIns="45504" rIns="90962" bIns="45504" rtlCol="0" anchor="ctr" anchorCtr="0">
            <a:normAutofit/>
          </a:bodyPr>
          <a:lstStyle>
            <a:lvl1pPr marL="0" indent="0" algn="ctr" defTabSz="909539" rtl="0" eaLnBrk="1" latinLnBrk="0" hangingPunct="1">
              <a:spcBef>
                <a:spcPts val="401"/>
              </a:spcBef>
              <a:buNone/>
              <a:defRPr lang="en-US" sz="1800" b="1" i="0" kern="1200" cap="none" spc="200" baseline="0" dirty="0" smtClean="0">
                <a:solidFill>
                  <a:schemeClr val="tx1"/>
                </a:solidFill>
                <a:latin typeface="+mj-lt"/>
                <a:ea typeface="+mj-ea"/>
                <a:cs typeface="Tunga" pitchFamily="2"/>
              </a:defRPr>
            </a:lvl1pPr>
            <a:lvl2pPr marL="454793" indent="0">
              <a:buNone/>
              <a:defRPr sz="1200"/>
            </a:lvl2pPr>
            <a:lvl3pPr marL="909539" indent="0">
              <a:buNone/>
              <a:defRPr sz="1000"/>
            </a:lvl3pPr>
            <a:lvl4pPr marL="1364325" indent="0">
              <a:buNone/>
              <a:defRPr sz="900"/>
            </a:lvl4pPr>
            <a:lvl5pPr marL="1819083" indent="0">
              <a:buNone/>
              <a:defRPr sz="900"/>
            </a:lvl5pPr>
            <a:lvl6pPr marL="2273854" indent="0">
              <a:buNone/>
              <a:defRPr sz="900"/>
            </a:lvl6pPr>
            <a:lvl7pPr marL="2728633" indent="0">
              <a:buNone/>
              <a:defRPr sz="900"/>
            </a:lvl7pPr>
            <a:lvl8pPr marL="3183398" indent="0">
              <a:buNone/>
              <a:defRPr sz="900"/>
            </a:lvl8pPr>
            <a:lvl9pPr marL="3638166" indent="0">
              <a:buNone/>
              <a:defRPr sz="900"/>
            </a:lvl9pPr>
          </a:lstStyle>
          <a:p>
            <a:pPr marL="0" lvl="0" indent="0" algn="ctr" defTabSz="909539" rtl="0" eaLnBrk="1" latinLnBrk="0" hangingPunct="1">
              <a:lnSpc>
                <a:spcPct val="110000"/>
              </a:lnSpc>
              <a:spcBef>
                <a:spcPts val="401"/>
              </a:spcBef>
              <a:spcAft>
                <a:spcPts val="0"/>
              </a:spcAft>
              <a:buClr>
                <a:schemeClr val="accent1"/>
              </a:buClr>
              <a:buFontTx/>
              <a:buNone/>
            </a:pPr>
            <a:r>
              <a:rPr lang="tr-TR"/>
              <a:t>Asıl metin stillerini düzenlemek için tıklatın</a:t>
            </a:r>
          </a:p>
        </p:txBody>
      </p:sp>
      <p:sp>
        <p:nvSpPr>
          <p:cNvPr id="11" name="Date Placeholder 10"/>
          <p:cNvSpPr>
            <a:spLocks noGrp="1"/>
          </p:cNvSpPr>
          <p:nvPr>
            <p:ph type="dt" sz="half" idx="16"/>
          </p:nvPr>
        </p:nvSpPr>
        <p:spPr/>
        <p:txBody>
          <a:bodyPr/>
          <a:lstStyle/>
          <a:p>
            <a:fld id="{B1EE8133-6A68-4C42-BBB9-BA76A9576AB2}" type="datetime1">
              <a:rPr lang="tr-TR" smtClean="0">
                <a:solidFill>
                  <a:srgbClr val="FFFFFF"/>
                </a:solidFill>
              </a:rPr>
              <a:pPr/>
              <a:t>24.08.2023</a:t>
            </a:fld>
            <a:endParaRPr lang="tr-TR">
              <a:solidFill>
                <a:srgbClr val="FFFFFF"/>
              </a:solidFill>
            </a:endParaRPr>
          </a:p>
        </p:txBody>
      </p:sp>
      <p:sp>
        <p:nvSpPr>
          <p:cNvPr id="12" name="Slide Number Placeholder 11"/>
          <p:cNvSpPr>
            <a:spLocks noGrp="1"/>
          </p:cNvSpPr>
          <p:nvPr>
            <p:ph type="sldNum" sz="quarter" idx="17"/>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3" name="Footer Placeholder 12"/>
          <p:cNvSpPr>
            <a:spLocks noGrp="1"/>
          </p:cNvSpPr>
          <p:nvPr>
            <p:ph type="ftr" sz="quarter" idx="18"/>
          </p:nvPr>
        </p:nvSpPr>
        <p:spPr/>
        <p:txBody>
          <a:bodyPr/>
          <a:lstStyle/>
          <a:p>
            <a:endParaRPr lang="tr-TR">
              <a:solidFill>
                <a:srgbClr val="FFFFFF"/>
              </a:solidFill>
            </a:endParaRPr>
          </a:p>
        </p:txBody>
      </p:sp>
      <p:sp>
        <p:nvSpPr>
          <p:cNvPr id="18" name="Title 17"/>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xmlns="" val="1670541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tr-TR"/>
              <a:t>Asıl başlık stili için tıklatın</a:t>
            </a:r>
            <a:endParaRPr lang="en-US"/>
          </a:p>
        </p:txBody>
      </p:sp>
      <p:sp>
        <p:nvSpPr>
          <p:cNvPr id="15" name="Date Placeholder 14"/>
          <p:cNvSpPr>
            <a:spLocks noGrp="1"/>
          </p:cNvSpPr>
          <p:nvPr>
            <p:ph type="dt" sz="half" idx="10"/>
          </p:nvPr>
        </p:nvSpPr>
        <p:spPr/>
        <p:txBody>
          <a:bodyPr/>
          <a:lstStyle/>
          <a:p>
            <a:fld id="{B9827EA1-ADF5-4F83-997D-6E158DC25EFE}" type="datetime1">
              <a:rPr lang="tr-TR" smtClean="0">
                <a:solidFill>
                  <a:srgbClr val="FFFFFF"/>
                </a:solidFill>
              </a:rPr>
              <a:pPr/>
              <a:t>24.08.2023</a:t>
            </a:fld>
            <a:endParaRPr lang="tr-TR">
              <a:solidFill>
                <a:srgbClr val="FFFFFF"/>
              </a:solidFill>
            </a:endParaRPr>
          </a:p>
        </p:txBody>
      </p:sp>
      <p:sp>
        <p:nvSpPr>
          <p:cNvPr id="16" name="Slide Number Placeholder 15"/>
          <p:cNvSpPr>
            <a:spLocks noGrp="1"/>
          </p:cNvSpPr>
          <p:nvPr>
            <p:ph type="sldNum" sz="quarter" idx="11"/>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7" name="Footer Placeholder 16"/>
          <p:cNvSpPr>
            <a:spLocks noGrp="1"/>
          </p:cNvSpPr>
          <p:nvPr>
            <p:ph type="ftr" sz="quarter" idx="12"/>
          </p:nvPr>
        </p:nvSpPr>
        <p:spPr/>
        <p:txBody>
          <a:bodyPr/>
          <a:lstStyle/>
          <a:p>
            <a:endParaRPr lang="tr-TR">
              <a:solidFill>
                <a:srgbClr val="FFFFFF"/>
              </a:solidFill>
            </a:endParaRPr>
          </a:p>
        </p:txBody>
      </p:sp>
    </p:spTree>
    <p:extLst>
      <p:ext uri="{BB962C8B-B14F-4D97-AF65-F5344CB8AC3E}">
        <p14:creationId xmlns:p14="http://schemas.microsoft.com/office/powerpoint/2010/main" xmlns="" val="39810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40C6194-F29C-4A46-821A-F590257D7EB3}" type="datetime1">
              <a:rPr lang="tr-TR" smtClean="0">
                <a:solidFill>
                  <a:srgbClr val="FFFFFF"/>
                </a:solidFill>
              </a:rPr>
              <a:pPr/>
              <a:t>24.08.2023</a:t>
            </a:fld>
            <a:endParaRPr lang="tr-TR">
              <a:solidFill>
                <a:srgbClr val="FFFFFF"/>
              </a:solidFill>
            </a:endParaRPr>
          </a:p>
        </p:txBody>
      </p:sp>
      <p:sp>
        <p:nvSpPr>
          <p:cNvPr id="8" name="Slide Number Placeholder 7"/>
          <p:cNvSpPr>
            <a:spLocks noGrp="1"/>
          </p:cNvSpPr>
          <p:nvPr>
            <p:ph type="sldNum" sz="quarter" idx="11"/>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9" name="Footer Placeholder 8"/>
          <p:cNvSpPr>
            <a:spLocks noGrp="1"/>
          </p:cNvSpPr>
          <p:nvPr>
            <p:ph type="ftr" sz="quarter" idx="12"/>
          </p:nvPr>
        </p:nvSpPr>
        <p:spPr/>
        <p:txBody>
          <a:bodyPr/>
          <a:lstStyle/>
          <a:p>
            <a:endParaRPr lang="tr-TR">
              <a:solidFill>
                <a:srgbClr val="FFFFFF"/>
              </a:solidFill>
            </a:endParaRPr>
          </a:p>
        </p:txBody>
      </p:sp>
    </p:spTree>
    <p:extLst>
      <p:ext uri="{BB962C8B-B14F-4D97-AF65-F5344CB8AC3E}">
        <p14:creationId xmlns:p14="http://schemas.microsoft.com/office/powerpoint/2010/main" xmlns="" val="370708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2"/>
            <a:ext cx="6427074" cy="2073696"/>
          </a:xfrm>
        </p:spPr>
        <p:txBody>
          <a:bodyPr anchor="t"/>
          <a:lstStyle>
            <a:lvl1pPr algn="l">
              <a:defRPr sz="45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300">
                <a:solidFill>
                  <a:schemeClr val="tx1">
                    <a:tint val="75000"/>
                  </a:schemeClr>
                </a:solidFill>
              </a:defRPr>
            </a:lvl1pPr>
            <a:lvl2pPr marL="511410" indent="0">
              <a:buNone/>
              <a:defRPr sz="2000">
                <a:solidFill>
                  <a:schemeClr val="tx1">
                    <a:tint val="75000"/>
                  </a:schemeClr>
                </a:solidFill>
              </a:defRPr>
            </a:lvl2pPr>
            <a:lvl3pPr marL="1022845" indent="0">
              <a:buNone/>
              <a:defRPr sz="1800">
                <a:solidFill>
                  <a:schemeClr val="tx1">
                    <a:tint val="75000"/>
                  </a:schemeClr>
                </a:solidFill>
              </a:defRPr>
            </a:lvl3pPr>
            <a:lvl4pPr marL="1534272" indent="0">
              <a:buNone/>
              <a:defRPr sz="1600">
                <a:solidFill>
                  <a:schemeClr val="tx1">
                    <a:tint val="75000"/>
                  </a:schemeClr>
                </a:solidFill>
              </a:defRPr>
            </a:lvl4pPr>
            <a:lvl5pPr marL="2045681" indent="0">
              <a:buNone/>
              <a:defRPr sz="1600">
                <a:solidFill>
                  <a:schemeClr val="tx1">
                    <a:tint val="75000"/>
                  </a:schemeClr>
                </a:solidFill>
              </a:defRPr>
            </a:lvl5pPr>
            <a:lvl6pPr marL="2557106" indent="0">
              <a:buNone/>
              <a:defRPr sz="1600">
                <a:solidFill>
                  <a:schemeClr val="tx1">
                    <a:tint val="75000"/>
                  </a:schemeClr>
                </a:solidFill>
              </a:defRPr>
            </a:lvl6pPr>
            <a:lvl7pPr marL="3068521" indent="0">
              <a:buNone/>
              <a:defRPr sz="1600">
                <a:solidFill>
                  <a:schemeClr val="tx1">
                    <a:tint val="75000"/>
                  </a:schemeClr>
                </a:solidFill>
              </a:defRPr>
            </a:lvl7pPr>
            <a:lvl8pPr marL="3579934" indent="0">
              <a:buNone/>
              <a:defRPr sz="1600">
                <a:solidFill>
                  <a:schemeClr val="tx1">
                    <a:tint val="75000"/>
                  </a:schemeClr>
                </a:solidFill>
              </a:defRPr>
            </a:lvl8pPr>
            <a:lvl9pPr marL="4091349" indent="0">
              <a:buNone/>
              <a:defRPr sz="16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228752" y="2914825"/>
            <a:ext cx="5103853" cy="534520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3"/>
          <p:cNvSpPr>
            <a:spLocks noGrp="1"/>
          </p:cNvSpPr>
          <p:nvPr>
            <p:ph type="body" sz="half" idx="2"/>
          </p:nvPr>
        </p:nvSpPr>
        <p:spPr>
          <a:xfrm>
            <a:off x="1436687" y="8394599"/>
            <a:ext cx="4687983" cy="835279"/>
          </a:xfrm>
        </p:spPr>
        <p:txBody>
          <a:bodyPr vert="horz" lIns="90962" tIns="0" rIns="90962" bIns="45504" rtlCol="0" anchor="ctr">
            <a:normAutofit/>
          </a:bodyPr>
          <a:lstStyle>
            <a:lvl1pPr marL="0" indent="0" algn="ctr" defTabSz="909539"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4793" indent="0">
              <a:buNone/>
              <a:defRPr sz="1200"/>
            </a:lvl2pPr>
            <a:lvl3pPr marL="909539" indent="0">
              <a:buNone/>
              <a:defRPr sz="1000"/>
            </a:lvl3pPr>
            <a:lvl4pPr marL="1364325" indent="0">
              <a:buNone/>
              <a:defRPr sz="900"/>
            </a:lvl4pPr>
            <a:lvl5pPr marL="1819083" indent="0">
              <a:buNone/>
              <a:defRPr sz="900"/>
            </a:lvl5pPr>
            <a:lvl6pPr marL="2273854" indent="0">
              <a:buNone/>
              <a:defRPr sz="900"/>
            </a:lvl6pPr>
            <a:lvl7pPr marL="2728633" indent="0">
              <a:buNone/>
              <a:defRPr sz="900"/>
            </a:lvl7pPr>
            <a:lvl8pPr marL="3183398" indent="0">
              <a:buNone/>
              <a:defRPr sz="900"/>
            </a:lvl8pPr>
            <a:lvl9pPr marL="3638166" indent="0">
              <a:buNone/>
              <a:defRPr sz="900"/>
            </a:lvl9pPr>
          </a:lstStyle>
          <a:p>
            <a:pPr lvl="0"/>
            <a:r>
              <a:rPr lang="tr-TR"/>
              <a:t>Asıl metin stillerini düzenlemek için tıklatın</a:t>
            </a:r>
          </a:p>
        </p:txBody>
      </p:sp>
      <p:sp>
        <p:nvSpPr>
          <p:cNvPr id="13" name="Title 12"/>
          <p:cNvSpPr>
            <a:spLocks noGrp="1"/>
          </p:cNvSpPr>
          <p:nvPr>
            <p:ph type="title"/>
          </p:nvPr>
        </p:nvSpPr>
        <p:spPr/>
        <p:txBody>
          <a:bodyPr/>
          <a:lstStyle/>
          <a:p>
            <a:r>
              <a:rPr lang="tr-TR"/>
              <a:t>Asıl başlık stili için tıklatın</a:t>
            </a:r>
            <a:endParaRPr lang="en-US"/>
          </a:p>
        </p:txBody>
      </p:sp>
      <p:sp>
        <p:nvSpPr>
          <p:cNvPr id="16" name="Date Placeholder 15"/>
          <p:cNvSpPr>
            <a:spLocks noGrp="1"/>
          </p:cNvSpPr>
          <p:nvPr>
            <p:ph type="dt" sz="half" idx="15"/>
          </p:nvPr>
        </p:nvSpPr>
        <p:spPr/>
        <p:txBody>
          <a:bodyPr/>
          <a:lstStyle/>
          <a:p>
            <a:fld id="{9119CE0A-0F17-48D7-A756-DC2FB185C94A}" type="datetime1">
              <a:rPr lang="tr-TR" smtClean="0">
                <a:solidFill>
                  <a:srgbClr val="FFFFFF"/>
                </a:solidFill>
              </a:rPr>
              <a:pPr/>
              <a:t>24.08.2023</a:t>
            </a:fld>
            <a:endParaRPr lang="tr-TR">
              <a:solidFill>
                <a:srgbClr val="FFFFFF"/>
              </a:solidFill>
            </a:endParaRPr>
          </a:p>
        </p:txBody>
      </p:sp>
      <p:sp>
        <p:nvSpPr>
          <p:cNvPr id="19" name="Slide Number Placeholder 18"/>
          <p:cNvSpPr>
            <a:spLocks noGrp="1"/>
          </p:cNvSpPr>
          <p:nvPr>
            <p:ph type="sldNum" sz="quarter" idx="16"/>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23" name="Footer Placeholder 22"/>
          <p:cNvSpPr>
            <a:spLocks noGrp="1"/>
          </p:cNvSpPr>
          <p:nvPr>
            <p:ph type="ftr" sz="quarter" idx="17"/>
          </p:nvPr>
        </p:nvSpPr>
        <p:spPr/>
        <p:txBody>
          <a:bodyPr/>
          <a:lstStyle/>
          <a:p>
            <a:endParaRPr lang="tr-TR">
              <a:solidFill>
                <a:srgbClr val="FFFFFF"/>
              </a:solidFill>
            </a:endParaRPr>
          </a:p>
        </p:txBody>
      </p:sp>
    </p:spTree>
    <p:extLst>
      <p:ext uri="{BB962C8B-B14F-4D97-AF65-F5344CB8AC3E}">
        <p14:creationId xmlns:p14="http://schemas.microsoft.com/office/powerpoint/2010/main" xmlns="" val="3694452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31644" y="3085956"/>
            <a:ext cx="4498044" cy="4968909"/>
          </a:xfrm>
          <a:solidFill>
            <a:schemeClr val="tx1"/>
          </a:solidFill>
          <a:ln w="69850" cmpd="dbl">
            <a:solidFill>
              <a:schemeClr val="tx1"/>
            </a:solidFill>
            <a:miter lim="800000"/>
          </a:ln>
        </p:spPr>
        <p:txBody>
          <a:bodyPr vert="horz" lIns="90962" tIns="45504" rIns="90962" bIns="45504" rtlCol="0" anchor="ctr" anchorCtr="0">
            <a:normAutofit/>
          </a:bodyPr>
          <a:lstStyle>
            <a:lvl1pPr marL="0" indent="0" algn="ctr" defTabSz="909539" rtl="0" eaLnBrk="1" latinLnBrk="0" hangingPunct="1">
              <a:spcBef>
                <a:spcPts val="401"/>
              </a:spcBef>
              <a:buNone/>
              <a:defRPr lang="en-US" sz="1800" b="0" kern="1200" cap="none" spc="0" baseline="0" dirty="0">
                <a:solidFill>
                  <a:schemeClr val="bg1"/>
                </a:solidFill>
                <a:latin typeface="+mj-lt"/>
                <a:ea typeface="+mj-ea"/>
                <a:cs typeface="Tunga" pitchFamily="2"/>
              </a:defRPr>
            </a:lvl1pPr>
            <a:lvl2pPr marL="454793" indent="0">
              <a:buNone/>
              <a:defRPr sz="2800"/>
            </a:lvl2pPr>
            <a:lvl3pPr marL="909539" indent="0">
              <a:buNone/>
              <a:defRPr sz="2400"/>
            </a:lvl3pPr>
            <a:lvl4pPr marL="1364325" indent="0">
              <a:buNone/>
              <a:defRPr sz="2000"/>
            </a:lvl4pPr>
            <a:lvl5pPr marL="1819083" indent="0">
              <a:buNone/>
              <a:defRPr sz="2000"/>
            </a:lvl5pPr>
            <a:lvl6pPr marL="2273854" indent="0">
              <a:buNone/>
              <a:defRPr sz="2000"/>
            </a:lvl6pPr>
            <a:lvl7pPr marL="2728633" indent="0">
              <a:buNone/>
              <a:defRPr sz="2000"/>
            </a:lvl7pPr>
            <a:lvl8pPr marL="3183398" indent="0">
              <a:buNone/>
              <a:defRPr sz="2000"/>
            </a:lvl8pPr>
            <a:lvl9pPr marL="3638166" indent="0">
              <a:buNone/>
              <a:defRPr sz="2000"/>
            </a:lvl9pPr>
          </a:lstStyle>
          <a:p>
            <a:r>
              <a:rPr lang="tr-TR"/>
              <a:t>Resim eklemek için simgeyi tıklatın</a:t>
            </a:r>
            <a:endParaRPr lang="en-US" dirty="0"/>
          </a:p>
        </p:txBody>
      </p:sp>
      <p:sp>
        <p:nvSpPr>
          <p:cNvPr id="25" name="Text Placeholder 24"/>
          <p:cNvSpPr>
            <a:spLocks noGrp="1"/>
          </p:cNvSpPr>
          <p:nvPr>
            <p:ph type="body" sz="quarter" idx="13"/>
          </p:nvPr>
        </p:nvSpPr>
        <p:spPr>
          <a:xfrm>
            <a:off x="1436687" y="8399195"/>
            <a:ext cx="4687983" cy="835279"/>
          </a:xfrm>
        </p:spPr>
        <p:txBody>
          <a:bodyPr vert="horz" lIns="90962" tIns="0" rIns="90962"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0544" indent="1589">
              <a:buNone/>
              <a:defRPr>
                <a:solidFill>
                  <a:schemeClr val="bg2"/>
                </a:solidFill>
              </a:defRPr>
            </a:lvl2pPr>
            <a:lvl3pPr marL="342632" indent="6347">
              <a:buNone/>
              <a:defRPr>
                <a:solidFill>
                  <a:schemeClr val="bg2"/>
                </a:solidFill>
              </a:defRPr>
            </a:lvl3pPr>
            <a:lvl4pPr marL="513186" indent="3131">
              <a:buNone/>
              <a:defRPr>
                <a:solidFill>
                  <a:schemeClr val="bg2"/>
                </a:solidFill>
              </a:defRPr>
            </a:lvl4pPr>
            <a:lvl5pPr marL="685339" indent="-1589">
              <a:buNone/>
              <a:defRPr>
                <a:solidFill>
                  <a:schemeClr val="bg2"/>
                </a:solidFill>
              </a:defRPr>
            </a:lvl5pPr>
          </a:lstStyle>
          <a:p>
            <a:pPr marL="0" lvl="0" indent="0" algn="ctr" defTabSz="909539" rtl="0" eaLnBrk="1" latinLnBrk="0" hangingPunct="1">
              <a:spcBef>
                <a:spcPts val="600"/>
              </a:spcBef>
              <a:spcAft>
                <a:spcPts val="0"/>
              </a:spcAft>
              <a:buClr>
                <a:schemeClr val="accent1"/>
              </a:buClr>
              <a:buFont typeface="Arial" pitchFamily="34" charset="0"/>
              <a:buNone/>
            </a:pPr>
            <a:r>
              <a:rPr lang="tr-TR"/>
              <a:t>Asıl metin stillerini düzenlemek için tıklatın</a:t>
            </a:r>
          </a:p>
        </p:txBody>
      </p:sp>
      <p:sp>
        <p:nvSpPr>
          <p:cNvPr id="12" name="Title 11"/>
          <p:cNvSpPr>
            <a:spLocks noGrp="1"/>
          </p:cNvSpPr>
          <p:nvPr>
            <p:ph type="title"/>
          </p:nvPr>
        </p:nvSpPr>
        <p:spPr>
          <a:xfrm>
            <a:off x="2079348" y="1484990"/>
            <a:ext cx="3402568" cy="1067301"/>
          </a:xfrm>
        </p:spPr>
        <p:txBody>
          <a:bodyPr/>
          <a:lstStyle/>
          <a:p>
            <a:r>
              <a:rPr lang="tr-TR"/>
              <a:t>Asıl başlık stili için tıklatın</a:t>
            </a:r>
            <a:endParaRPr lang="en-US"/>
          </a:p>
        </p:txBody>
      </p:sp>
      <p:sp>
        <p:nvSpPr>
          <p:cNvPr id="13" name="Date Placeholder 12"/>
          <p:cNvSpPr>
            <a:spLocks noGrp="1"/>
          </p:cNvSpPr>
          <p:nvPr>
            <p:ph type="dt" sz="half" idx="14"/>
          </p:nvPr>
        </p:nvSpPr>
        <p:spPr>
          <a:xfrm>
            <a:off x="2465323" y="415972"/>
            <a:ext cx="2630690" cy="444709"/>
          </a:xfrm>
        </p:spPr>
        <p:txBody>
          <a:bodyPr/>
          <a:lstStyle/>
          <a:p>
            <a:fld id="{88F5FD45-4196-4464-9E8F-9CCAE9122529}" type="datetime1">
              <a:rPr lang="tr-TR" smtClean="0">
                <a:solidFill>
                  <a:srgbClr val="FFFFFF"/>
                </a:solidFill>
              </a:rPr>
              <a:pPr/>
              <a:t>24.08.2023</a:t>
            </a:fld>
            <a:endParaRPr lang="tr-TR">
              <a:solidFill>
                <a:srgbClr val="FFFFFF"/>
              </a:solidFill>
            </a:endParaRPr>
          </a:p>
        </p:txBody>
      </p:sp>
      <p:sp>
        <p:nvSpPr>
          <p:cNvPr id="14" name="Slide Number Placeholder 13"/>
          <p:cNvSpPr>
            <a:spLocks noGrp="1"/>
          </p:cNvSpPr>
          <p:nvPr>
            <p:ph type="sldNum" sz="quarter" idx="15"/>
          </p:nvPr>
        </p:nvSpPr>
        <p:spPr>
          <a:xfrm>
            <a:off x="3339603" y="9396890"/>
            <a:ext cx="882147" cy="464044"/>
          </a:xfrm>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5" name="Footer Placeholder 14"/>
          <p:cNvSpPr>
            <a:spLocks noGrp="1"/>
          </p:cNvSpPr>
          <p:nvPr>
            <p:ph type="ftr" sz="quarter" idx="16"/>
          </p:nvPr>
        </p:nvSpPr>
        <p:spPr>
          <a:xfrm>
            <a:off x="1197245" y="9875503"/>
            <a:ext cx="5166863" cy="444709"/>
          </a:xfrm>
        </p:spPr>
        <p:txBody>
          <a:bodyPr/>
          <a:lstStyle/>
          <a:p>
            <a:endParaRPr lang="tr-TR">
              <a:solidFill>
                <a:srgbClr val="FFFFFF"/>
              </a:solidFill>
            </a:endParaRPr>
          </a:p>
        </p:txBody>
      </p:sp>
    </p:spTree>
    <p:extLst>
      <p:ext uri="{BB962C8B-B14F-4D97-AF65-F5344CB8AC3E}">
        <p14:creationId xmlns:p14="http://schemas.microsoft.com/office/powerpoint/2010/main" xmlns="" val="83235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D903A02-CF34-415E-8170-0B3334229A09}" type="datetime1">
              <a:rPr lang="tr-TR" smtClean="0">
                <a:solidFill>
                  <a:srgbClr val="FFFFFF"/>
                </a:solidFill>
              </a:rPr>
              <a:pPr/>
              <a:t>24.08.2023</a:t>
            </a:fld>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xmlns="" val="839070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9" name="Straight Connector 8"/>
          <p:cNvCxnSpPr/>
          <p:nvPr/>
        </p:nvCxnSpPr>
        <p:spPr>
          <a:xfrm rot="5400000">
            <a:off x="1143569" y="5221115"/>
            <a:ext cx="10440988" cy="1313"/>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45" y="1"/>
            <a:ext cx="6364063" cy="1044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sp>
        <p:nvSpPr>
          <p:cNvPr id="3" name="Vertical Text Placeholder 2"/>
          <p:cNvSpPr>
            <a:spLocks noGrp="1"/>
          </p:cNvSpPr>
          <p:nvPr>
            <p:ph type="body" orient="vert" idx="1"/>
          </p:nvPr>
        </p:nvSpPr>
        <p:spPr>
          <a:xfrm>
            <a:off x="378063" y="1392179"/>
            <a:ext cx="5481916" cy="76567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023C4F8-FB13-4502-A371-E311D63251E3}" type="datetime1">
              <a:rPr lang="tr-TR" smtClean="0">
                <a:solidFill>
                  <a:srgbClr val="FFFFFF"/>
                </a:solidFill>
              </a:rPr>
              <a:pPr/>
              <a:t>24.08.2023</a:t>
            </a:fld>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2" name="Vertical Title 1"/>
          <p:cNvSpPr>
            <a:spLocks noGrp="1"/>
          </p:cNvSpPr>
          <p:nvPr>
            <p:ph type="title" orient="vert"/>
          </p:nvPr>
        </p:nvSpPr>
        <p:spPr>
          <a:xfrm>
            <a:off x="5986003" y="1392179"/>
            <a:ext cx="766529" cy="7656725"/>
          </a:xfrm>
        </p:spPr>
        <p:txBody>
          <a:bodyPr vert="eaVert"/>
          <a:lstStyle/>
          <a:p>
            <a:r>
              <a:rPr lang="tr-TR"/>
              <a:t>Asıl başlık stili için tıklatın</a:t>
            </a:r>
            <a:endParaRPr lang="en-US"/>
          </a:p>
        </p:txBody>
      </p:sp>
    </p:spTree>
    <p:extLst>
      <p:ext uri="{BB962C8B-B14F-4D97-AF65-F5344CB8AC3E}">
        <p14:creationId xmlns:p14="http://schemas.microsoft.com/office/powerpoint/2010/main" xmlns="" val="1900394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41"/>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2" y="5916561"/>
            <a:ext cx="5292884" cy="2668252"/>
          </a:xfrm>
        </p:spPr>
        <p:txBody>
          <a:bodyPr/>
          <a:lstStyle>
            <a:lvl1pPr marL="0" indent="0" algn="ctr">
              <a:buNone/>
              <a:defRPr>
                <a:solidFill>
                  <a:schemeClr val="tx1">
                    <a:tint val="75000"/>
                  </a:schemeClr>
                </a:solidFill>
              </a:defRPr>
            </a:lvl1pPr>
            <a:lvl2pPr marL="455064" indent="0" algn="ctr">
              <a:buNone/>
              <a:defRPr>
                <a:solidFill>
                  <a:schemeClr val="tx1">
                    <a:tint val="75000"/>
                  </a:schemeClr>
                </a:solidFill>
              </a:defRPr>
            </a:lvl2pPr>
            <a:lvl3pPr marL="910062" indent="0" algn="ctr">
              <a:buNone/>
              <a:defRPr>
                <a:solidFill>
                  <a:schemeClr val="tx1">
                    <a:tint val="75000"/>
                  </a:schemeClr>
                </a:solidFill>
              </a:defRPr>
            </a:lvl3pPr>
            <a:lvl4pPr marL="1365117" indent="0" algn="ctr">
              <a:buNone/>
              <a:defRPr>
                <a:solidFill>
                  <a:schemeClr val="tx1">
                    <a:tint val="75000"/>
                  </a:schemeClr>
                </a:solidFill>
              </a:defRPr>
            </a:lvl4pPr>
            <a:lvl5pPr marL="1820141" indent="0" algn="ctr">
              <a:buNone/>
              <a:defRPr>
                <a:solidFill>
                  <a:schemeClr val="tx1">
                    <a:tint val="75000"/>
                  </a:schemeClr>
                </a:solidFill>
              </a:defRPr>
            </a:lvl5pPr>
            <a:lvl6pPr marL="2275176" indent="0" algn="ctr">
              <a:buNone/>
              <a:defRPr>
                <a:solidFill>
                  <a:schemeClr val="tx1">
                    <a:tint val="75000"/>
                  </a:schemeClr>
                </a:solidFill>
              </a:defRPr>
            </a:lvl6pPr>
            <a:lvl7pPr marL="2730211" indent="0" algn="ctr">
              <a:buNone/>
              <a:defRPr>
                <a:solidFill>
                  <a:schemeClr val="tx1">
                    <a:tint val="75000"/>
                  </a:schemeClr>
                </a:solidFill>
              </a:defRPr>
            </a:lvl7pPr>
            <a:lvl8pPr marL="3185251" indent="0" algn="ctr">
              <a:buNone/>
              <a:defRPr>
                <a:solidFill>
                  <a:schemeClr val="tx1">
                    <a:tint val="75000"/>
                  </a:schemeClr>
                </a:solidFill>
              </a:defRPr>
            </a:lvl8pPr>
            <a:lvl9pPr marL="3640282"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16139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15902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7"/>
            <a:ext cx="6427074" cy="2073696"/>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000">
                <a:solidFill>
                  <a:schemeClr val="tx1">
                    <a:tint val="75000"/>
                  </a:schemeClr>
                </a:solidFill>
              </a:defRPr>
            </a:lvl1pPr>
            <a:lvl2pPr marL="455064" indent="0">
              <a:buNone/>
              <a:defRPr sz="1800">
                <a:solidFill>
                  <a:schemeClr val="tx1">
                    <a:tint val="75000"/>
                  </a:schemeClr>
                </a:solidFill>
              </a:defRPr>
            </a:lvl2pPr>
            <a:lvl3pPr marL="910062" indent="0">
              <a:buNone/>
              <a:defRPr sz="1600">
                <a:solidFill>
                  <a:schemeClr val="tx1">
                    <a:tint val="75000"/>
                  </a:schemeClr>
                </a:solidFill>
              </a:defRPr>
            </a:lvl3pPr>
            <a:lvl4pPr marL="1365117" indent="0">
              <a:buNone/>
              <a:defRPr sz="1400">
                <a:solidFill>
                  <a:schemeClr val="tx1">
                    <a:tint val="75000"/>
                  </a:schemeClr>
                </a:solidFill>
              </a:defRPr>
            </a:lvl4pPr>
            <a:lvl5pPr marL="1820141" indent="0">
              <a:buNone/>
              <a:defRPr sz="1400">
                <a:solidFill>
                  <a:schemeClr val="tx1">
                    <a:tint val="75000"/>
                  </a:schemeClr>
                </a:solidFill>
              </a:defRPr>
            </a:lvl5pPr>
            <a:lvl6pPr marL="2275176" indent="0">
              <a:buNone/>
              <a:defRPr sz="1400">
                <a:solidFill>
                  <a:schemeClr val="tx1">
                    <a:tint val="75000"/>
                  </a:schemeClr>
                </a:solidFill>
              </a:defRPr>
            </a:lvl6pPr>
            <a:lvl7pPr marL="2730211" indent="0">
              <a:buNone/>
              <a:defRPr sz="1400">
                <a:solidFill>
                  <a:schemeClr val="tx1">
                    <a:tint val="75000"/>
                  </a:schemeClr>
                </a:solidFill>
              </a:defRPr>
            </a:lvl7pPr>
            <a:lvl8pPr marL="3185251" indent="0">
              <a:buNone/>
              <a:defRPr sz="1400">
                <a:solidFill>
                  <a:schemeClr val="tx1">
                    <a:tint val="75000"/>
                  </a:schemeClr>
                </a:solidFill>
              </a:defRPr>
            </a:lvl8pPr>
            <a:lvl9pPr marL="3640282"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41443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305"/>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305"/>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57487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20" y="2337139"/>
            <a:ext cx="3340871" cy="974008"/>
          </a:xfrm>
        </p:spPr>
        <p:txBody>
          <a:bodyPr anchor="b"/>
          <a:lstStyle>
            <a:lvl1pPr marL="0" indent="0">
              <a:buNone/>
              <a:defRPr sz="2400" b="1"/>
            </a:lvl1pPr>
            <a:lvl2pPr marL="455064" indent="0">
              <a:buNone/>
              <a:defRPr sz="2000" b="1"/>
            </a:lvl2pPr>
            <a:lvl3pPr marL="910062" indent="0">
              <a:buNone/>
              <a:defRPr sz="1800" b="1"/>
            </a:lvl3pPr>
            <a:lvl4pPr marL="1365117" indent="0">
              <a:buNone/>
              <a:defRPr sz="1600" b="1"/>
            </a:lvl4pPr>
            <a:lvl5pPr marL="1820141" indent="0">
              <a:buNone/>
              <a:defRPr sz="1600" b="1"/>
            </a:lvl5pPr>
            <a:lvl6pPr marL="2275176" indent="0">
              <a:buNone/>
              <a:defRPr sz="1600" b="1"/>
            </a:lvl6pPr>
            <a:lvl7pPr marL="2730211" indent="0">
              <a:buNone/>
              <a:defRPr sz="1600" b="1"/>
            </a:lvl7pPr>
            <a:lvl8pPr marL="3185251" indent="0">
              <a:buNone/>
              <a:defRPr sz="1600" b="1"/>
            </a:lvl8pPr>
            <a:lvl9pPr marL="3640282"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120" y="3311191"/>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83" y="2337139"/>
            <a:ext cx="3342183" cy="974008"/>
          </a:xfrm>
        </p:spPr>
        <p:txBody>
          <a:bodyPr anchor="b"/>
          <a:lstStyle>
            <a:lvl1pPr marL="0" indent="0">
              <a:buNone/>
              <a:defRPr sz="2400" b="1"/>
            </a:lvl1pPr>
            <a:lvl2pPr marL="455064" indent="0">
              <a:buNone/>
              <a:defRPr sz="2000" b="1"/>
            </a:lvl2pPr>
            <a:lvl3pPr marL="910062" indent="0">
              <a:buNone/>
              <a:defRPr sz="1800" b="1"/>
            </a:lvl3pPr>
            <a:lvl4pPr marL="1365117" indent="0">
              <a:buNone/>
              <a:defRPr sz="1600" b="1"/>
            </a:lvl4pPr>
            <a:lvl5pPr marL="1820141" indent="0">
              <a:buNone/>
              <a:defRPr sz="1600" b="1"/>
            </a:lvl5pPr>
            <a:lvl6pPr marL="2275176" indent="0">
              <a:buNone/>
              <a:defRPr sz="1600" b="1"/>
            </a:lvl6pPr>
            <a:lvl7pPr marL="2730211" indent="0">
              <a:buNone/>
              <a:defRPr sz="1600" b="1"/>
            </a:lvl7pPr>
            <a:lvl8pPr marL="3185251" indent="0">
              <a:buNone/>
              <a:defRPr sz="1600" b="1"/>
            </a:lvl8pPr>
            <a:lvl9pPr marL="3640282"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83" y="3311191"/>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24.08.2023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23095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24.08.2023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3771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24.08.2023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49449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87" y="415707"/>
            <a:ext cx="2487604"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312" y="415780"/>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87" y="2184947"/>
            <a:ext cx="2487604" cy="7141927"/>
          </a:xfrm>
        </p:spPr>
        <p:txBody>
          <a:bodyPr/>
          <a:lstStyle>
            <a:lvl1pPr marL="0" indent="0">
              <a:buNone/>
              <a:defRPr sz="1400"/>
            </a:lvl1pPr>
            <a:lvl2pPr marL="455064" indent="0">
              <a:buNone/>
              <a:defRPr sz="1200"/>
            </a:lvl2pPr>
            <a:lvl3pPr marL="910062" indent="0">
              <a:buNone/>
              <a:defRPr sz="1000"/>
            </a:lvl3pPr>
            <a:lvl4pPr marL="1365117" indent="0">
              <a:buNone/>
              <a:defRPr sz="900"/>
            </a:lvl4pPr>
            <a:lvl5pPr marL="1820141" indent="0">
              <a:buNone/>
              <a:defRPr sz="900"/>
            </a:lvl5pPr>
            <a:lvl6pPr marL="2275176" indent="0">
              <a:buNone/>
              <a:defRPr sz="900"/>
            </a:lvl6pPr>
            <a:lvl7pPr marL="2730211" indent="0">
              <a:buNone/>
              <a:defRPr sz="900"/>
            </a:lvl7pPr>
            <a:lvl8pPr marL="3185251" indent="0">
              <a:buNone/>
              <a:defRPr sz="900"/>
            </a:lvl8pPr>
            <a:lvl9pPr marL="3640282"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62955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6" y="7308743"/>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106" y="932967"/>
            <a:ext cx="4536758" cy="6264593"/>
          </a:xfrm>
        </p:spPr>
        <p:txBody>
          <a:bodyPr/>
          <a:lstStyle>
            <a:lvl1pPr marL="0" indent="0">
              <a:buNone/>
              <a:defRPr sz="3200"/>
            </a:lvl1pPr>
            <a:lvl2pPr marL="455064" indent="0">
              <a:buNone/>
              <a:defRPr sz="2800"/>
            </a:lvl2pPr>
            <a:lvl3pPr marL="910062" indent="0">
              <a:buNone/>
              <a:defRPr sz="2400"/>
            </a:lvl3pPr>
            <a:lvl4pPr marL="1365117" indent="0">
              <a:buNone/>
              <a:defRPr sz="2000"/>
            </a:lvl4pPr>
            <a:lvl5pPr marL="1820141" indent="0">
              <a:buNone/>
              <a:defRPr sz="2000"/>
            </a:lvl5pPr>
            <a:lvl6pPr marL="2275176" indent="0">
              <a:buNone/>
              <a:defRPr sz="2000"/>
            </a:lvl6pPr>
            <a:lvl7pPr marL="2730211" indent="0">
              <a:buNone/>
              <a:defRPr sz="2000"/>
            </a:lvl7pPr>
            <a:lvl8pPr marL="3185251" indent="0">
              <a:buNone/>
              <a:defRPr sz="2000"/>
            </a:lvl8pPr>
            <a:lvl9pPr marL="3640282" indent="0">
              <a:buNone/>
              <a:defRPr sz="2000"/>
            </a:lvl9pPr>
          </a:lstStyle>
          <a:p>
            <a:endParaRPr lang="tr-TR"/>
          </a:p>
        </p:txBody>
      </p:sp>
      <p:sp>
        <p:nvSpPr>
          <p:cNvPr id="4" name="3 Metin Yer Tutucusu"/>
          <p:cNvSpPr>
            <a:spLocks noGrp="1"/>
          </p:cNvSpPr>
          <p:nvPr>
            <p:ph type="body" sz="half" idx="2"/>
          </p:nvPr>
        </p:nvSpPr>
        <p:spPr>
          <a:xfrm>
            <a:off x="1482106" y="8171571"/>
            <a:ext cx="4536758" cy="1225365"/>
          </a:xfrm>
        </p:spPr>
        <p:txBody>
          <a:bodyPr/>
          <a:lstStyle>
            <a:lvl1pPr marL="0" indent="0">
              <a:buNone/>
              <a:defRPr sz="1400"/>
            </a:lvl1pPr>
            <a:lvl2pPr marL="455064" indent="0">
              <a:buNone/>
              <a:defRPr sz="1200"/>
            </a:lvl2pPr>
            <a:lvl3pPr marL="910062" indent="0">
              <a:buNone/>
              <a:defRPr sz="1000"/>
            </a:lvl3pPr>
            <a:lvl4pPr marL="1365117" indent="0">
              <a:buNone/>
              <a:defRPr sz="900"/>
            </a:lvl4pPr>
            <a:lvl5pPr marL="1820141" indent="0">
              <a:buNone/>
              <a:defRPr sz="900"/>
            </a:lvl5pPr>
            <a:lvl6pPr marL="2275176" indent="0">
              <a:buNone/>
              <a:defRPr sz="900"/>
            </a:lvl6pPr>
            <a:lvl7pPr marL="2730211" indent="0">
              <a:buNone/>
              <a:defRPr sz="900"/>
            </a:lvl7pPr>
            <a:lvl8pPr marL="3185251" indent="0">
              <a:buNone/>
              <a:defRPr sz="900"/>
            </a:lvl8pPr>
            <a:lvl9pPr marL="3640282"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5232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017435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8" y="41815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5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43021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39"/>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2" y="5916561"/>
            <a:ext cx="5292884" cy="2668252"/>
          </a:xfrm>
        </p:spPr>
        <p:txBody>
          <a:bodyPr/>
          <a:lstStyle>
            <a:lvl1pPr marL="0" indent="0" algn="ctr">
              <a:buNone/>
              <a:defRPr>
                <a:solidFill>
                  <a:schemeClr val="tx1">
                    <a:tint val="75000"/>
                  </a:schemeClr>
                </a:solidFill>
              </a:defRPr>
            </a:lvl1pPr>
            <a:lvl2pPr marL="455232" indent="0" algn="ctr">
              <a:buNone/>
              <a:defRPr>
                <a:solidFill>
                  <a:schemeClr val="tx1">
                    <a:tint val="75000"/>
                  </a:schemeClr>
                </a:solidFill>
              </a:defRPr>
            </a:lvl2pPr>
            <a:lvl3pPr marL="910398" indent="0" algn="ctr">
              <a:buNone/>
              <a:defRPr>
                <a:solidFill>
                  <a:schemeClr val="tx1">
                    <a:tint val="75000"/>
                  </a:schemeClr>
                </a:solidFill>
              </a:defRPr>
            </a:lvl3pPr>
            <a:lvl4pPr marL="1365619" indent="0" algn="ctr">
              <a:buNone/>
              <a:defRPr>
                <a:solidFill>
                  <a:schemeClr val="tx1">
                    <a:tint val="75000"/>
                  </a:schemeClr>
                </a:solidFill>
              </a:defRPr>
            </a:lvl4pPr>
            <a:lvl5pPr marL="1820814" indent="0" algn="ctr">
              <a:buNone/>
              <a:defRPr>
                <a:solidFill>
                  <a:schemeClr val="tx1">
                    <a:tint val="75000"/>
                  </a:schemeClr>
                </a:solidFill>
              </a:defRPr>
            </a:lvl5pPr>
            <a:lvl6pPr marL="2276019" indent="0" algn="ctr">
              <a:buNone/>
              <a:defRPr>
                <a:solidFill>
                  <a:schemeClr val="tx1">
                    <a:tint val="75000"/>
                  </a:schemeClr>
                </a:solidFill>
              </a:defRPr>
            </a:lvl6pPr>
            <a:lvl7pPr marL="2731220" indent="0" algn="ctr">
              <a:buNone/>
              <a:defRPr>
                <a:solidFill>
                  <a:schemeClr val="tx1">
                    <a:tint val="75000"/>
                  </a:schemeClr>
                </a:solidFill>
              </a:defRPr>
            </a:lvl7pPr>
            <a:lvl8pPr marL="3186429" indent="0" algn="ctr">
              <a:buNone/>
              <a:defRPr>
                <a:solidFill>
                  <a:schemeClr val="tx1">
                    <a:tint val="75000"/>
                  </a:schemeClr>
                </a:solidFill>
              </a:defRPr>
            </a:lvl8pPr>
            <a:lvl9pPr marL="3641628"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51183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67832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3"/>
            <a:ext cx="6427074" cy="2073696"/>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000">
                <a:solidFill>
                  <a:schemeClr val="tx1">
                    <a:tint val="75000"/>
                  </a:schemeClr>
                </a:solidFill>
              </a:defRPr>
            </a:lvl1pPr>
            <a:lvl2pPr marL="455232" indent="0">
              <a:buNone/>
              <a:defRPr sz="1800">
                <a:solidFill>
                  <a:schemeClr val="tx1">
                    <a:tint val="75000"/>
                  </a:schemeClr>
                </a:solidFill>
              </a:defRPr>
            </a:lvl2pPr>
            <a:lvl3pPr marL="910398" indent="0">
              <a:buNone/>
              <a:defRPr sz="1600">
                <a:solidFill>
                  <a:schemeClr val="tx1">
                    <a:tint val="75000"/>
                  </a:schemeClr>
                </a:solidFill>
              </a:defRPr>
            </a:lvl3pPr>
            <a:lvl4pPr marL="1365619" indent="0">
              <a:buNone/>
              <a:defRPr sz="1400">
                <a:solidFill>
                  <a:schemeClr val="tx1">
                    <a:tint val="75000"/>
                  </a:schemeClr>
                </a:solidFill>
              </a:defRPr>
            </a:lvl4pPr>
            <a:lvl5pPr marL="1820814" indent="0">
              <a:buNone/>
              <a:defRPr sz="1400">
                <a:solidFill>
                  <a:schemeClr val="tx1">
                    <a:tint val="75000"/>
                  </a:schemeClr>
                </a:solidFill>
              </a:defRPr>
            </a:lvl5pPr>
            <a:lvl6pPr marL="2276019" indent="0">
              <a:buNone/>
              <a:defRPr sz="1400">
                <a:solidFill>
                  <a:schemeClr val="tx1">
                    <a:tint val="75000"/>
                  </a:schemeClr>
                </a:solidFill>
              </a:defRPr>
            </a:lvl6pPr>
            <a:lvl7pPr marL="2731220" indent="0">
              <a:buNone/>
              <a:defRPr sz="1400">
                <a:solidFill>
                  <a:schemeClr val="tx1">
                    <a:tint val="75000"/>
                  </a:schemeClr>
                </a:solidFill>
              </a:defRPr>
            </a:lvl7pPr>
            <a:lvl8pPr marL="3186429" indent="0">
              <a:buNone/>
              <a:defRPr sz="1400">
                <a:solidFill>
                  <a:schemeClr val="tx1">
                    <a:tint val="75000"/>
                  </a:schemeClr>
                </a:solidFill>
              </a:defRPr>
            </a:lvl8pPr>
            <a:lvl9pPr marL="3641628"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74710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297"/>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297"/>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30868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12" y="2337139"/>
            <a:ext cx="3340871" cy="974008"/>
          </a:xfrm>
        </p:spPr>
        <p:txBody>
          <a:bodyPr anchor="b"/>
          <a:lstStyle>
            <a:lvl1pPr marL="0" indent="0">
              <a:buNone/>
              <a:defRPr sz="2400" b="1"/>
            </a:lvl1pPr>
            <a:lvl2pPr marL="455232" indent="0">
              <a:buNone/>
              <a:defRPr sz="2000" b="1"/>
            </a:lvl2pPr>
            <a:lvl3pPr marL="910398" indent="0">
              <a:buNone/>
              <a:defRPr sz="1800" b="1"/>
            </a:lvl3pPr>
            <a:lvl4pPr marL="1365619" indent="0">
              <a:buNone/>
              <a:defRPr sz="1600" b="1"/>
            </a:lvl4pPr>
            <a:lvl5pPr marL="1820814" indent="0">
              <a:buNone/>
              <a:defRPr sz="1600" b="1"/>
            </a:lvl5pPr>
            <a:lvl6pPr marL="2276019" indent="0">
              <a:buNone/>
              <a:defRPr sz="1600" b="1"/>
            </a:lvl6pPr>
            <a:lvl7pPr marL="2731220" indent="0">
              <a:buNone/>
              <a:defRPr sz="1600" b="1"/>
            </a:lvl7pPr>
            <a:lvl8pPr marL="3186429" indent="0">
              <a:buNone/>
              <a:defRPr sz="1600" b="1"/>
            </a:lvl8pPr>
            <a:lvl9pPr marL="3641628"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112" y="3311191"/>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76" y="2337139"/>
            <a:ext cx="3342183" cy="974008"/>
          </a:xfrm>
        </p:spPr>
        <p:txBody>
          <a:bodyPr anchor="b"/>
          <a:lstStyle>
            <a:lvl1pPr marL="0" indent="0">
              <a:buNone/>
              <a:defRPr sz="2400" b="1"/>
            </a:lvl1pPr>
            <a:lvl2pPr marL="455232" indent="0">
              <a:buNone/>
              <a:defRPr sz="2000" b="1"/>
            </a:lvl2pPr>
            <a:lvl3pPr marL="910398" indent="0">
              <a:buNone/>
              <a:defRPr sz="1800" b="1"/>
            </a:lvl3pPr>
            <a:lvl4pPr marL="1365619" indent="0">
              <a:buNone/>
              <a:defRPr sz="1600" b="1"/>
            </a:lvl4pPr>
            <a:lvl5pPr marL="1820814" indent="0">
              <a:buNone/>
              <a:defRPr sz="1600" b="1"/>
            </a:lvl5pPr>
            <a:lvl6pPr marL="2276019" indent="0">
              <a:buNone/>
              <a:defRPr sz="1600" b="1"/>
            </a:lvl6pPr>
            <a:lvl7pPr marL="2731220" indent="0">
              <a:buNone/>
              <a:defRPr sz="1600" b="1"/>
            </a:lvl7pPr>
            <a:lvl8pPr marL="3186429" indent="0">
              <a:buNone/>
              <a:defRPr sz="1600" b="1"/>
            </a:lvl8pPr>
            <a:lvl9pPr marL="3641628"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76" y="3311191"/>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24.08.2023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8570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36" y="2337138"/>
            <a:ext cx="3340871"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4" name="3 İçerik Yer Tutucusu"/>
          <p:cNvSpPr>
            <a:spLocks noGrp="1"/>
          </p:cNvSpPr>
          <p:nvPr>
            <p:ph sz="half" idx="2"/>
          </p:nvPr>
        </p:nvSpPr>
        <p:spPr>
          <a:xfrm>
            <a:off x="378136" y="3311191"/>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100" y="2337138"/>
            <a:ext cx="3342183"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6" name="5 İçerik Yer Tutucusu"/>
          <p:cNvSpPr>
            <a:spLocks noGrp="1"/>
          </p:cNvSpPr>
          <p:nvPr>
            <p:ph sz="quarter" idx="4"/>
          </p:nvPr>
        </p:nvSpPr>
        <p:spPr>
          <a:xfrm>
            <a:off x="3841100" y="3311191"/>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24.08.2023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97176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24.08.2023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821853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9" y="415707"/>
            <a:ext cx="2487604"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304" y="415772"/>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9" y="2184939"/>
            <a:ext cx="2487604" cy="7141927"/>
          </a:xfrm>
        </p:spPr>
        <p:txBody>
          <a:bodyPr/>
          <a:lstStyle>
            <a:lvl1pPr marL="0" indent="0">
              <a:buNone/>
              <a:defRPr sz="1400"/>
            </a:lvl1pPr>
            <a:lvl2pPr marL="455232" indent="0">
              <a:buNone/>
              <a:defRPr sz="1200"/>
            </a:lvl2pPr>
            <a:lvl3pPr marL="910398" indent="0">
              <a:buNone/>
              <a:defRPr sz="1000"/>
            </a:lvl3pPr>
            <a:lvl4pPr marL="1365619" indent="0">
              <a:buNone/>
              <a:defRPr sz="900"/>
            </a:lvl4pPr>
            <a:lvl5pPr marL="1820814" indent="0">
              <a:buNone/>
              <a:defRPr sz="900"/>
            </a:lvl5pPr>
            <a:lvl6pPr marL="2276019" indent="0">
              <a:buNone/>
              <a:defRPr sz="900"/>
            </a:lvl6pPr>
            <a:lvl7pPr marL="2731220" indent="0">
              <a:buNone/>
              <a:defRPr sz="900"/>
            </a:lvl7pPr>
            <a:lvl8pPr marL="3186429" indent="0">
              <a:buNone/>
              <a:defRPr sz="900"/>
            </a:lvl8pPr>
            <a:lvl9pPr marL="364162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4589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6" y="7308739"/>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106" y="932967"/>
            <a:ext cx="4536758" cy="6264593"/>
          </a:xfrm>
        </p:spPr>
        <p:txBody>
          <a:bodyPr/>
          <a:lstStyle>
            <a:lvl1pPr marL="0" indent="0">
              <a:buNone/>
              <a:defRPr sz="3200"/>
            </a:lvl1pPr>
            <a:lvl2pPr marL="455232" indent="0">
              <a:buNone/>
              <a:defRPr sz="2800"/>
            </a:lvl2pPr>
            <a:lvl3pPr marL="910398" indent="0">
              <a:buNone/>
              <a:defRPr sz="2400"/>
            </a:lvl3pPr>
            <a:lvl4pPr marL="1365619" indent="0">
              <a:buNone/>
              <a:defRPr sz="2000"/>
            </a:lvl4pPr>
            <a:lvl5pPr marL="1820814" indent="0">
              <a:buNone/>
              <a:defRPr sz="2000"/>
            </a:lvl5pPr>
            <a:lvl6pPr marL="2276019" indent="0">
              <a:buNone/>
              <a:defRPr sz="2000"/>
            </a:lvl6pPr>
            <a:lvl7pPr marL="2731220" indent="0">
              <a:buNone/>
              <a:defRPr sz="2000"/>
            </a:lvl7pPr>
            <a:lvl8pPr marL="3186429" indent="0">
              <a:buNone/>
              <a:defRPr sz="2000"/>
            </a:lvl8pPr>
            <a:lvl9pPr marL="3641628" indent="0">
              <a:buNone/>
              <a:defRPr sz="2000"/>
            </a:lvl9pPr>
          </a:lstStyle>
          <a:p>
            <a:endParaRPr lang="tr-TR"/>
          </a:p>
        </p:txBody>
      </p:sp>
      <p:sp>
        <p:nvSpPr>
          <p:cNvPr id="4" name="3 Metin Yer Tutucusu"/>
          <p:cNvSpPr>
            <a:spLocks noGrp="1"/>
          </p:cNvSpPr>
          <p:nvPr>
            <p:ph type="body" sz="half" idx="2"/>
          </p:nvPr>
        </p:nvSpPr>
        <p:spPr>
          <a:xfrm>
            <a:off x="1482106" y="8171571"/>
            <a:ext cx="4536758" cy="1225365"/>
          </a:xfrm>
        </p:spPr>
        <p:txBody>
          <a:bodyPr/>
          <a:lstStyle>
            <a:lvl1pPr marL="0" indent="0">
              <a:buNone/>
              <a:defRPr sz="1400"/>
            </a:lvl1pPr>
            <a:lvl2pPr marL="455232" indent="0">
              <a:buNone/>
              <a:defRPr sz="1200"/>
            </a:lvl2pPr>
            <a:lvl3pPr marL="910398" indent="0">
              <a:buNone/>
              <a:defRPr sz="1000"/>
            </a:lvl3pPr>
            <a:lvl4pPr marL="1365619" indent="0">
              <a:buNone/>
              <a:defRPr sz="900"/>
            </a:lvl4pPr>
            <a:lvl5pPr marL="1820814" indent="0">
              <a:buNone/>
              <a:defRPr sz="900"/>
            </a:lvl5pPr>
            <a:lvl6pPr marL="2276019" indent="0">
              <a:buNone/>
              <a:defRPr sz="900"/>
            </a:lvl6pPr>
            <a:lvl7pPr marL="2731220" indent="0">
              <a:buNone/>
              <a:defRPr sz="900"/>
            </a:lvl7pPr>
            <a:lvl8pPr marL="3186429" indent="0">
              <a:buNone/>
              <a:defRPr sz="900"/>
            </a:lvl8pPr>
            <a:lvl9pPr marL="364162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94680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85655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3" y="418145"/>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45"/>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0651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4"/>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232" y="5916601"/>
            <a:ext cx="5292885" cy="2668253"/>
          </a:xfrm>
        </p:spPr>
        <p:txBody>
          <a:bodyPr/>
          <a:lstStyle>
            <a:lvl1pPr marL="0" indent="0" algn="ctr">
              <a:buNone/>
              <a:defRPr>
                <a:solidFill>
                  <a:schemeClr val="tx1">
                    <a:tint val="75000"/>
                  </a:schemeClr>
                </a:solidFill>
              </a:defRPr>
            </a:lvl1pPr>
            <a:lvl2pPr marL="455446" indent="0" algn="ctr">
              <a:buNone/>
              <a:defRPr>
                <a:solidFill>
                  <a:schemeClr val="tx1">
                    <a:tint val="75000"/>
                  </a:schemeClr>
                </a:solidFill>
              </a:defRPr>
            </a:lvl2pPr>
            <a:lvl3pPr marL="910829" indent="0" algn="ctr">
              <a:buNone/>
              <a:defRPr>
                <a:solidFill>
                  <a:schemeClr val="tx1">
                    <a:tint val="75000"/>
                  </a:schemeClr>
                </a:solidFill>
              </a:defRPr>
            </a:lvl3pPr>
            <a:lvl4pPr marL="1366266" indent="0" algn="ctr">
              <a:buNone/>
              <a:defRPr>
                <a:solidFill>
                  <a:schemeClr val="tx1">
                    <a:tint val="75000"/>
                  </a:schemeClr>
                </a:solidFill>
              </a:defRPr>
            </a:lvl4pPr>
            <a:lvl5pPr marL="1821678" indent="0" algn="ctr">
              <a:buNone/>
              <a:defRPr>
                <a:solidFill>
                  <a:schemeClr val="tx1">
                    <a:tint val="75000"/>
                  </a:schemeClr>
                </a:solidFill>
              </a:defRPr>
            </a:lvl5pPr>
            <a:lvl6pPr marL="2277097" indent="0" algn="ctr">
              <a:buNone/>
              <a:defRPr>
                <a:solidFill>
                  <a:schemeClr val="tx1">
                    <a:tint val="75000"/>
                  </a:schemeClr>
                </a:solidFill>
              </a:defRPr>
            </a:lvl6pPr>
            <a:lvl7pPr marL="2732517" indent="0" algn="ctr">
              <a:buNone/>
              <a:defRPr>
                <a:solidFill>
                  <a:schemeClr val="tx1">
                    <a:tint val="75000"/>
                  </a:schemeClr>
                </a:solidFill>
              </a:defRPr>
            </a:lvl7pPr>
            <a:lvl8pPr marL="3187939" indent="0" algn="ctr">
              <a:buNone/>
              <a:defRPr>
                <a:solidFill>
                  <a:schemeClr val="tx1">
                    <a:tint val="75000"/>
                  </a:schemeClr>
                </a:solidFill>
              </a:defRPr>
            </a:lvl8pPr>
            <a:lvl9pPr marL="3643361"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45506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62899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3"/>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2"/>
            <a:ext cx="6427074" cy="2283965"/>
          </a:xfrm>
        </p:spPr>
        <p:txBody>
          <a:bodyPr anchor="b"/>
          <a:lstStyle>
            <a:lvl1pPr marL="0" indent="0">
              <a:buNone/>
              <a:defRPr sz="2000">
                <a:solidFill>
                  <a:schemeClr val="tx1">
                    <a:tint val="75000"/>
                  </a:schemeClr>
                </a:solidFill>
              </a:defRPr>
            </a:lvl1pPr>
            <a:lvl2pPr marL="455446" indent="0">
              <a:buNone/>
              <a:defRPr sz="1800">
                <a:solidFill>
                  <a:schemeClr val="tx1">
                    <a:tint val="75000"/>
                  </a:schemeClr>
                </a:solidFill>
              </a:defRPr>
            </a:lvl2pPr>
            <a:lvl3pPr marL="910829" indent="0">
              <a:buNone/>
              <a:defRPr sz="1600">
                <a:solidFill>
                  <a:schemeClr val="tx1">
                    <a:tint val="75000"/>
                  </a:schemeClr>
                </a:solidFill>
              </a:defRPr>
            </a:lvl3pPr>
            <a:lvl4pPr marL="1366266" indent="0">
              <a:buNone/>
              <a:defRPr sz="1400">
                <a:solidFill>
                  <a:schemeClr val="tx1">
                    <a:tint val="75000"/>
                  </a:schemeClr>
                </a:solidFill>
              </a:defRPr>
            </a:lvl4pPr>
            <a:lvl5pPr marL="1821678" indent="0">
              <a:buNone/>
              <a:defRPr sz="1400">
                <a:solidFill>
                  <a:schemeClr val="tx1">
                    <a:tint val="75000"/>
                  </a:schemeClr>
                </a:solidFill>
              </a:defRPr>
            </a:lvl5pPr>
            <a:lvl6pPr marL="2277097" indent="0">
              <a:buNone/>
              <a:defRPr sz="1400">
                <a:solidFill>
                  <a:schemeClr val="tx1">
                    <a:tint val="75000"/>
                  </a:schemeClr>
                </a:solidFill>
              </a:defRPr>
            </a:lvl6pPr>
            <a:lvl7pPr marL="2732517" indent="0">
              <a:buNone/>
              <a:defRPr sz="1400">
                <a:solidFill>
                  <a:schemeClr val="tx1">
                    <a:tint val="75000"/>
                  </a:schemeClr>
                </a:solidFill>
              </a:defRPr>
            </a:lvl7pPr>
            <a:lvl8pPr marL="3187939" indent="0">
              <a:buNone/>
              <a:defRPr sz="1400">
                <a:solidFill>
                  <a:schemeClr val="tx1">
                    <a:tint val="75000"/>
                  </a:schemeClr>
                </a:solidFill>
              </a:defRPr>
            </a:lvl8pPr>
            <a:lvl9pPr marL="3643361"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91570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104" y="243629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9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7503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07" y="2337140"/>
            <a:ext cx="3340871" cy="974008"/>
          </a:xfrm>
        </p:spPr>
        <p:txBody>
          <a:bodyPr anchor="b"/>
          <a:lstStyle>
            <a:lvl1pPr marL="0" indent="0">
              <a:buNone/>
              <a:defRPr sz="2400" b="1"/>
            </a:lvl1pPr>
            <a:lvl2pPr marL="455446" indent="0">
              <a:buNone/>
              <a:defRPr sz="2000" b="1"/>
            </a:lvl2pPr>
            <a:lvl3pPr marL="910829" indent="0">
              <a:buNone/>
              <a:defRPr sz="1800" b="1"/>
            </a:lvl3pPr>
            <a:lvl4pPr marL="1366266" indent="0">
              <a:buNone/>
              <a:defRPr sz="1600" b="1"/>
            </a:lvl4pPr>
            <a:lvl5pPr marL="1821678" indent="0">
              <a:buNone/>
              <a:defRPr sz="1600" b="1"/>
            </a:lvl5pPr>
            <a:lvl6pPr marL="2277097" indent="0">
              <a:buNone/>
              <a:defRPr sz="1600" b="1"/>
            </a:lvl6pPr>
            <a:lvl7pPr marL="2732517" indent="0">
              <a:buNone/>
              <a:defRPr sz="1600" b="1"/>
            </a:lvl7pPr>
            <a:lvl8pPr marL="3187939" indent="0">
              <a:buNone/>
              <a:defRPr sz="1600" b="1"/>
            </a:lvl8pPr>
            <a:lvl9pPr marL="3643361"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107" y="331118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70" y="2337140"/>
            <a:ext cx="3342183" cy="974008"/>
          </a:xfrm>
        </p:spPr>
        <p:txBody>
          <a:bodyPr anchor="b"/>
          <a:lstStyle>
            <a:lvl1pPr marL="0" indent="0">
              <a:buNone/>
              <a:defRPr sz="2400" b="1"/>
            </a:lvl1pPr>
            <a:lvl2pPr marL="455446" indent="0">
              <a:buNone/>
              <a:defRPr sz="2000" b="1"/>
            </a:lvl2pPr>
            <a:lvl3pPr marL="910829" indent="0">
              <a:buNone/>
              <a:defRPr sz="1800" b="1"/>
            </a:lvl3pPr>
            <a:lvl4pPr marL="1366266" indent="0">
              <a:buNone/>
              <a:defRPr sz="1600" b="1"/>
            </a:lvl4pPr>
            <a:lvl5pPr marL="1821678" indent="0">
              <a:buNone/>
              <a:defRPr sz="1600" b="1"/>
            </a:lvl5pPr>
            <a:lvl6pPr marL="2277097" indent="0">
              <a:buNone/>
              <a:defRPr sz="1600" b="1"/>
            </a:lvl6pPr>
            <a:lvl7pPr marL="2732517" indent="0">
              <a:buNone/>
              <a:defRPr sz="1600" b="1"/>
            </a:lvl7pPr>
            <a:lvl8pPr marL="3187939" indent="0">
              <a:buNone/>
              <a:defRPr sz="1600" b="1"/>
            </a:lvl8pPr>
            <a:lvl9pPr marL="3643361"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70" y="331118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24.08.2023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65839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24.08.2023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58984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24.08.2023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62670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119" y="415706"/>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98" y="415766"/>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119" y="2184933"/>
            <a:ext cx="2487603" cy="7141927"/>
          </a:xfrm>
        </p:spPr>
        <p:txBody>
          <a:bodyPr/>
          <a:lstStyle>
            <a:lvl1pPr marL="0" indent="0">
              <a:buNone/>
              <a:defRPr sz="1400"/>
            </a:lvl1pPr>
            <a:lvl2pPr marL="455446" indent="0">
              <a:buNone/>
              <a:defRPr sz="1200"/>
            </a:lvl2pPr>
            <a:lvl3pPr marL="910829" indent="0">
              <a:buNone/>
              <a:defRPr sz="1000"/>
            </a:lvl3pPr>
            <a:lvl4pPr marL="1366266" indent="0">
              <a:buNone/>
              <a:defRPr sz="900"/>
            </a:lvl4pPr>
            <a:lvl5pPr marL="1821678" indent="0">
              <a:buNone/>
              <a:defRPr sz="900"/>
            </a:lvl5pPr>
            <a:lvl6pPr marL="2277097" indent="0">
              <a:buNone/>
              <a:defRPr sz="900"/>
            </a:lvl6pPr>
            <a:lvl7pPr marL="2732517" indent="0">
              <a:buNone/>
              <a:defRPr sz="900"/>
            </a:lvl7pPr>
            <a:lvl8pPr marL="3187939" indent="0">
              <a:buNone/>
              <a:defRPr sz="900"/>
            </a:lvl8pPr>
            <a:lvl9pPr marL="3643361"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96654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2" y="730873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102" y="932962"/>
            <a:ext cx="4536758" cy="6264593"/>
          </a:xfrm>
        </p:spPr>
        <p:txBody>
          <a:bodyPr/>
          <a:lstStyle>
            <a:lvl1pPr marL="0" indent="0">
              <a:buNone/>
              <a:defRPr sz="3200"/>
            </a:lvl1pPr>
            <a:lvl2pPr marL="455446" indent="0">
              <a:buNone/>
              <a:defRPr sz="2800"/>
            </a:lvl2pPr>
            <a:lvl3pPr marL="910829" indent="0">
              <a:buNone/>
              <a:defRPr sz="2400"/>
            </a:lvl3pPr>
            <a:lvl4pPr marL="1366266" indent="0">
              <a:buNone/>
              <a:defRPr sz="2000"/>
            </a:lvl4pPr>
            <a:lvl5pPr marL="1821678" indent="0">
              <a:buNone/>
              <a:defRPr sz="2000"/>
            </a:lvl5pPr>
            <a:lvl6pPr marL="2277097" indent="0">
              <a:buNone/>
              <a:defRPr sz="2000"/>
            </a:lvl6pPr>
            <a:lvl7pPr marL="2732517" indent="0">
              <a:buNone/>
              <a:defRPr sz="2000"/>
            </a:lvl7pPr>
            <a:lvl8pPr marL="3187939" indent="0">
              <a:buNone/>
              <a:defRPr sz="2000"/>
            </a:lvl8pPr>
            <a:lvl9pPr marL="3643361" indent="0">
              <a:buNone/>
              <a:defRPr sz="2000"/>
            </a:lvl9pPr>
          </a:lstStyle>
          <a:p>
            <a:endParaRPr lang="tr-TR"/>
          </a:p>
        </p:txBody>
      </p:sp>
      <p:sp>
        <p:nvSpPr>
          <p:cNvPr id="4" name="3 Metin Yer Tutucusu"/>
          <p:cNvSpPr>
            <a:spLocks noGrp="1"/>
          </p:cNvSpPr>
          <p:nvPr>
            <p:ph type="body" sz="half" idx="2"/>
          </p:nvPr>
        </p:nvSpPr>
        <p:spPr>
          <a:xfrm>
            <a:off x="1482102" y="8171526"/>
            <a:ext cx="4536758" cy="1225364"/>
          </a:xfrm>
        </p:spPr>
        <p:txBody>
          <a:bodyPr/>
          <a:lstStyle>
            <a:lvl1pPr marL="0" indent="0">
              <a:buNone/>
              <a:defRPr sz="1400"/>
            </a:lvl1pPr>
            <a:lvl2pPr marL="455446" indent="0">
              <a:buNone/>
              <a:defRPr sz="1200"/>
            </a:lvl2pPr>
            <a:lvl3pPr marL="910829" indent="0">
              <a:buNone/>
              <a:defRPr sz="1000"/>
            </a:lvl3pPr>
            <a:lvl4pPr marL="1366266" indent="0">
              <a:buNone/>
              <a:defRPr sz="900"/>
            </a:lvl4pPr>
            <a:lvl5pPr marL="1821678" indent="0">
              <a:buNone/>
              <a:defRPr sz="900"/>
            </a:lvl5pPr>
            <a:lvl6pPr marL="2277097" indent="0">
              <a:buNone/>
              <a:defRPr sz="900"/>
            </a:lvl6pPr>
            <a:lvl7pPr marL="2732517" indent="0">
              <a:buNone/>
              <a:defRPr sz="900"/>
            </a:lvl7pPr>
            <a:lvl8pPr marL="3187939" indent="0">
              <a:buNone/>
              <a:defRPr sz="900"/>
            </a:lvl8pPr>
            <a:lvl9pPr marL="3643361"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62211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6793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58" y="418144"/>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4" y="418144"/>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80247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0" y="5916560"/>
            <a:ext cx="5292885" cy="2668253"/>
          </a:xfrm>
        </p:spPr>
        <p:txBody>
          <a:bodyPr/>
          <a:lstStyle>
            <a:lvl1pPr marL="0" indent="0" algn="ctr">
              <a:buNone/>
              <a:defRPr>
                <a:solidFill>
                  <a:schemeClr val="tx1">
                    <a:tint val="75000"/>
                  </a:schemeClr>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90453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71777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2"/>
            <a:ext cx="6427074" cy="2283965"/>
          </a:xfrm>
        </p:spPr>
        <p:txBody>
          <a:bodyPr anchor="b"/>
          <a:lstStyle>
            <a:lvl1pPr marL="0" indent="0">
              <a:buNone/>
              <a:defRPr sz="2000">
                <a:solidFill>
                  <a:schemeClr val="tx1">
                    <a:tint val="75000"/>
                  </a:schemeClr>
                </a:solidFill>
              </a:defRPr>
            </a:lvl1pPr>
            <a:lvl2pPr marL="457246" indent="0">
              <a:buNone/>
              <a:defRPr sz="1800">
                <a:solidFill>
                  <a:schemeClr val="tx1">
                    <a:tint val="75000"/>
                  </a:schemeClr>
                </a:solidFill>
              </a:defRPr>
            </a:lvl2pPr>
            <a:lvl3pPr marL="914491" indent="0">
              <a:buNone/>
              <a:defRPr sz="1600">
                <a:solidFill>
                  <a:schemeClr val="tx1">
                    <a:tint val="75000"/>
                  </a:schemeClr>
                </a:solidFill>
              </a:defRPr>
            </a:lvl3pPr>
            <a:lvl4pPr marL="1371737" indent="0">
              <a:buNone/>
              <a:defRPr sz="1400">
                <a:solidFill>
                  <a:schemeClr val="tx1">
                    <a:tint val="75000"/>
                  </a:schemeClr>
                </a:solidFill>
              </a:defRPr>
            </a:lvl4pPr>
            <a:lvl5pPr marL="1828983" indent="0">
              <a:buNone/>
              <a:defRPr sz="1400">
                <a:solidFill>
                  <a:schemeClr val="tx1">
                    <a:tint val="75000"/>
                  </a:schemeClr>
                </a:solidFill>
              </a:defRPr>
            </a:lvl5pPr>
            <a:lvl6pPr marL="2286229" indent="0">
              <a:buNone/>
              <a:defRPr sz="1400">
                <a:solidFill>
                  <a:schemeClr val="tx1">
                    <a:tint val="75000"/>
                  </a:schemeClr>
                </a:solidFill>
              </a:defRPr>
            </a:lvl6pPr>
            <a:lvl7pPr marL="2743474" indent="0">
              <a:buNone/>
              <a:defRPr sz="1400">
                <a:solidFill>
                  <a:schemeClr val="tx1">
                    <a:tint val="75000"/>
                  </a:schemeClr>
                </a:solidFill>
              </a:defRPr>
            </a:lvl7pPr>
            <a:lvl8pPr marL="3200720" indent="0">
              <a:buNone/>
              <a:defRPr sz="1400">
                <a:solidFill>
                  <a:schemeClr val="tx1">
                    <a:tint val="75000"/>
                  </a:schemeClr>
                </a:solidFill>
              </a:defRPr>
            </a:lvl8pPr>
            <a:lvl9pPr marL="3657966"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5324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0"/>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0"/>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71966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24.08.2023</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00074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24.08.2023</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20902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24.08.2023</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50725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7" y="415706"/>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6"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7" y="2184892"/>
            <a:ext cx="2487603" cy="7141927"/>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051844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1" y="7308693"/>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1" y="932921"/>
            <a:ext cx="4536758" cy="6264593"/>
          </a:xfrm>
        </p:spPr>
        <p:txBody>
          <a:bodyPr/>
          <a:lstStyle>
            <a:lvl1pPr marL="0" indent="0">
              <a:buNone/>
              <a:defRPr sz="3200"/>
            </a:lvl1pPr>
            <a:lvl2pPr marL="457246" indent="0">
              <a:buNone/>
              <a:defRPr sz="2800"/>
            </a:lvl2pPr>
            <a:lvl3pPr marL="914491" indent="0">
              <a:buNone/>
              <a:defRPr sz="2400"/>
            </a:lvl3pPr>
            <a:lvl4pPr marL="1371737" indent="0">
              <a:buNone/>
              <a:defRPr sz="2000"/>
            </a:lvl4pPr>
            <a:lvl5pPr marL="1828983" indent="0">
              <a:buNone/>
              <a:defRPr sz="2000"/>
            </a:lvl5pPr>
            <a:lvl6pPr marL="2286229" indent="0">
              <a:buNone/>
              <a:defRPr sz="2000"/>
            </a:lvl6pPr>
            <a:lvl7pPr marL="2743474" indent="0">
              <a:buNone/>
              <a:defRPr sz="2000"/>
            </a:lvl7pPr>
            <a:lvl8pPr marL="3200720" indent="0">
              <a:buNone/>
              <a:defRPr sz="2000"/>
            </a:lvl8pPr>
            <a:lvl9pPr marL="3657966" indent="0">
              <a:buNone/>
              <a:defRPr sz="2000"/>
            </a:lvl9pPr>
          </a:lstStyle>
          <a:p>
            <a:endParaRPr lang="tr-TR"/>
          </a:p>
        </p:txBody>
      </p:sp>
      <p:sp>
        <p:nvSpPr>
          <p:cNvPr id="4" name="3 Metin Yer Tutucusu"/>
          <p:cNvSpPr>
            <a:spLocks noGrp="1"/>
          </p:cNvSpPr>
          <p:nvPr>
            <p:ph type="body" sz="half" idx="2"/>
          </p:nvPr>
        </p:nvSpPr>
        <p:spPr>
          <a:xfrm>
            <a:off x="1482061" y="8171526"/>
            <a:ext cx="4536758" cy="1225364"/>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24.08.2023</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85254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69718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6"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0641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5" name="Yuvarlatılmış Dikdörtgen 14"/>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0" name="Yuvarlatılmış Dikdörtgen 9"/>
          <p:cNvSpPr/>
          <p:nvPr/>
        </p:nvSpPr>
        <p:spPr>
          <a:xfrm>
            <a:off x="346150" y="660991"/>
            <a:ext cx="6868982" cy="473324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5" name="Başlık 4"/>
          <p:cNvSpPr>
            <a:spLocks noGrp="1"/>
          </p:cNvSpPr>
          <p:nvPr>
            <p:ph type="ctrTitle"/>
          </p:nvPr>
        </p:nvSpPr>
        <p:spPr>
          <a:xfrm>
            <a:off x="597339" y="2771181"/>
            <a:ext cx="6427074" cy="2784263"/>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a:t>Asıl başlık stili için tıklatın</a:t>
            </a:r>
            <a:endParaRPr kumimoji="0" lang="en-US"/>
          </a:p>
        </p:txBody>
      </p:sp>
      <p:sp>
        <p:nvSpPr>
          <p:cNvPr id="20" name="Alt Başlık 19"/>
          <p:cNvSpPr>
            <a:spLocks noGrp="1"/>
          </p:cNvSpPr>
          <p:nvPr>
            <p:ph type="subTitle" idx="1"/>
          </p:nvPr>
        </p:nvSpPr>
        <p:spPr>
          <a:xfrm>
            <a:off x="597339" y="5610291"/>
            <a:ext cx="6427074" cy="1392132"/>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9" name="Veri Yer Tutucusu 18"/>
          <p:cNvSpPr>
            <a:spLocks noGrp="1"/>
          </p:cNvSpPr>
          <p:nvPr>
            <p:ph type="dt" sz="half" idx="10"/>
          </p:nvPr>
        </p:nvSpPr>
        <p:spPr/>
        <p:txBody>
          <a:bodyPr/>
          <a:lstStyle/>
          <a:p>
            <a:fld id="{A7D10991-2866-42FA-AC6E-13BA3D9373AB}" type="datetime1">
              <a:rPr lang="tr-TR" smtClean="0">
                <a:solidFill>
                  <a:srgbClr val="E3DED1">
                    <a:shade val="50000"/>
                  </a:srgbClr>
                </a:solidFill>
              </a:rPr>
              <a:pPr/>
              <a:t>24.08.2023</a:t>
            </a:fld>
            <a:endParaRPr lang="tr-TR">
              <a:solidFill>
                <a:srgbClr val="E3DED1">
                  <a:shade val="50000"/>
                </a:srgbClr>
              </a:solidFill>
            </a:endParaRPr>
          </a:p>
        </p:txBody>
      </p:sp>
      <p:sp>
        <p:nvSpPr>
          <p:cNvPr id="8" name="Altbilgi Yer Tutucusu 7"/>
          <p:cNvSpPr>
            <a:spLocks noGrp="1"/>
          </p:cNvSpPr>
          <p:nvPr>
            <p:ph type="ftr" sz="quarter" idx="11"/>
          </p:nvPr>
        </p:nvSpPr>
        <p:spPr/>
        <p:txBody>
          <a:bodyPr/>
          <a:lstStyle/>
          <a:p>
            <a:endParaRPr lang="tr-TR">
              <a:solidFill>
                <a:srgbClr val="E3DED1">
                  <a:shade val="50000"/>
                </a:srgbClr>
              </a:solidFill>
            </a:endParaRPr>
          </a:p>
        </p:txBody>
      </p:sp>
      <p:sp>
        <p:nvSpPr>
          <p:cNvPr id="11" name="Slayt Numarası Yer Tutucusu 10"/>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2863554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15871" y="7587119"/>
            <a:ext cx="6767330" cy="1600951"/>
          </a:xfrm>
        </p:spPr>
        <p:txBody>
          <a:bodyPr/>
          <a:lstStyle/>
          <a:p>
            <a:r>
              <a:rPr kumimoji="0" lang="tr-TR"/>
              <a:t>Asıl başlık stili için tıklatın</a:t>
            </a:r>
            <a:endParaRPr kumimoji="0" lang="en-US"/>
          </a:p>
        </p:txBody>
      </p:sp>
      <p:sp>
        <p:nvSpPr>
          <p:cNvPr id="3" name="İçerik Yer Tutucusu 2"/>
          <p:cNvSpPr>
            <a:spLocks noGrp="1"/>
          </p:cNvSpPr>
          <p:nvPr>
            <p:ph idx="1"/>
          </p:nvPr>
        </p:nvSpPr>
        <p:spPr>
          <a:xfrm>
            <a:off x="415871" y="807436"/>
            <a:ext cx="6767330" cy="6375964"/>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433F94A2-0B84-40BD-B5EE-C66CA1A8CA38}" type="datetime1">
              <a:rPr lang="tr-TR" smtClean="0">
                <a:solidFill>
                  <a:srgbClr val="E3DED1">
                    <a:shade val="50000"/>
                  </a:srgbClr>
                </a:solidFill>
              </a:rPr>
              <a:pPr/>
              <a:t>24.08.2023</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421810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101" y="415707"/>
            <a:ext cx="2487604" cy="1769167"/>
          </a:xfrm>
        </p:spPr>
        <p:txBody>
          <a:bodyPr anchor="b"/>
          <a:lstStyle>
            <a:lvl1pPr algn="l">
              <a:defRPr sz="2300" b="1"/>
            </a:lvl1pPr>
          </a:lstStyle>
          <a:p>
            <a:r>
              <a:rPr lang="tr-TR"/>
              <a:t>Asıl başlık stili için tıklatın</a:t>
            </a:r>
          </a:p>
        </p:txBody>
      </p:sp>
      <p:sp>
        <p:nvSpPr>
          <p:cNvPr id="3" name="2 İçerik Yer Tutucusu"/>
          <p:cNvSpPr>
            <a:spLocks noGrp="1"/>
          </p:cNvSpPr>
          <p:nvPr>
            <p:ph idx="1"/>
          </p:nvPr>
        </p:nvSpPr>
        <p:spPr>
          <a:xfrm>
            <a:off x="2956326" y="415796"/>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101" y="2184963"/>
            <a:ext cx="2487604" cy="7141927"/>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Yuvarlatılmış Dikdörtgen 13"/>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1" name="Yuvarlatılmış Dikdörtgen 10"/>
          <p:cNvSpPr/>
          <p:nvPr/>
        </p:nvSpPr>
        <p:spPr>
          <a:xfrm>
            <a:off x="346150" y="661003"/>
            <a:ext cx="6868982" cy="66094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2" name="Başlık 1"/>
          <p:cNvSpPr>
            <a:spLocks noGrp="1"/>
          </p:cNvSpPr>
          <p:nvPr>
            <p:ph type="title"/>
          </p:nvPr>
        </p:nvSpPr>
        <p:spPr>
          <a:xfrm>
            <a:off x="387279" y="7503591"/>
            <a:ext cx="6767330" cy="1030178"/>
          </a:xfrm>
        </p:spPr>
        <p:txBody>
          <a:bodyPr lIns="91440" bIns="0" anchor="b"/>
          <a:lstStyle>
            <a:lvl1pPr algn="l">
              <a:buNone/>
              <a:defRPr sz="3600" b="0" cap="none" baseline="0">
                <a:solidFill>
                  <a:schemeClr val="bg2">
                    <a:shade val="25000"/>
                  </a:schemeClr>
                </a:solidFill>
                <a:effectLst/>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387279" y="8563018"/>
            <a:ext cx="6767330" cy="640380"/>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8C5B9AFC-8BE6-4E3F-BB4C-F4BAD32FBCDE}" type="datetime1">
              <a:rPr lang="tr-TR" smtClean="0">
                <a:solidFill>
                  <a:srgbClr val="E3DED1">
                    <a:shade val="50000"/>
                  </a:srgbClr>
                </a:solidFill>
              </a:rPr>
              <a:pPr/>
              <a:t>24.08.2023</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326786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25322" y="807437"/>
            <a:ext cx="3251343" cy="6682232"/>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3932254" y="807437"/>
            <a:ext cx="3251343" cy="6682232"/>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E246D774-B01A-45C9-B4B0-3DBF0B1C668F}" type="datetime1">
              <a:rPr lang="tr-TR" smtClean="0">
                <a:solidFill>
                  <a:srgbClr val="E3DED1">
                    <a:shade val="50000"/>
                  </a:srgbClr>
                </a:solidFill>
              </a:rPr>
              <a:pPr/>
              <a:t>24.08.2023</a:t>
            </a:fld>
            <a:endParaRPr lang="tr-TR">
              <a:solidFill>
                <a:srgbClr val="E3DED1">
                  <a:shade val="50000"/>
                </a:srgbClr>
              </a:solidFill>
            </a:endParaRPr>
          </a:p>
        </p:txBody>
      </p:sp>
      <p:sp>
        <p:nvSpPr>
          <p:cNvPr id="6" name="Altbilgi Yer Tutucusu 5"/>
          <p:cNvSpPr>
            <a:spLocks noGrp="1"/>
          </p:cNvSpPr>
          <p:nvPr>
            <p:ph type="ftr" sz="quarter" idx="11"/>
          </p:nvPr>
        </p:nvSpPr>
        <p:spPr/>
        <p:txBody>
          <a:bodyPr/>
          <a:lstStyle/>
          <a:p>
            <a:endParaRPr lang="tr-TR">
              <a:solidFill>
                <a:srgbClr val="E3DED1">
                  <a:shade val="50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858203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15871" y="7587119"/>
            <a:ext cx="6767330" cy="1600951"/>
          </a:xfrm>
        </p:spPr>
        <p:txBody>
          <a:bodyPr anchor="b"/>
          <a:lstStyle>
            <a:lvl1pPr>
              <a:defRPr b="1"/>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502119" y="882168"/>
            <a:ext cx="3251343" cy="1206030"/>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3846925" y="882168"/>
            <a:ext cx="3251343" cy="1206030"/>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502119" y="2204210"/>
            <a:ext cx="3251343" cy="5313303"/>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3846925" y="2204210"/>
            <a:ext cx="3251343" cy="5313303"/>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78C86F7E-5CCB-46DC-A4BF-4E8B7EC4C541}" type="datetime1">
              <a:rPr lang="tr-TR" smtClean="0">
                <a:solidFill>
                  <a:srgbClr val="E3DED1">
                    <a:shade val="50000"/>
                  </a:srgbClr>
                </a:solidFill>
              </a:rPr>
              <a:pPr/>
              <a:t>24.08.2023</a:t>
            </a:fld>
            <a:endParaRPr lang="tr-TR">
              <a:solidFill>
                <a:srgbClr val="E3DED1">
                  <a:shade val="50000"/>
                </a:srgbClr>
              </a:solidFill>
            </a:endParaRPr>
          </a:p>
        </p:txBody>
      </p:sp>
      <p:sp>
        <p:nvSpPr>
          <p:cNvPr id="8" name="Altbilgi Yer Tutucusu 7"/>
          <p:cNvSpPr>
            <a:spLocks noGrp="1"/>
          </p:cNvSpPr>
          <p:nvPr>
            <p:ph type="ftr" sz="quarter" idx="11"/>
          </p:nvPr>
        </p:nvSpPr>
        <p:spPr/>
        <p:txBody>
          <a:bodyPr/>
          <a:lstStyle/>
          <a:p>
            <a:endParaRPr lang="tr-TR">
              <a:solidFill>
                <a:srgbClr val="E3DED1">
                  <a:shade val="50000"/>
                </a:srgbClr>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2290744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BBDEE6EA-67A9-40F4-A287-32667B37067A}" type="datetime1">
              <a:rPr lang="tr-TR" smtClean="0">
                <a:solidFill>
                  <a:srgbClr val="E3DED1">
                    <a:shade val="50000"/>
                  </a:srgbClr>
                </a:solidFill>
              </a:rPr>
              <a:pPr/>
              <a:t>24.08.2023</a:t>
            </a:fld>
            <a:endParaRPr lang="tr-TR">
              <a:solidFill>
                <a:srgbClr val="E3DED1">
                  <a:shade val="50000"/>
                </a:srgbClr>
              </a:solidFill>
            </a:endParaRPr>
          </a:p>
        </p:txBody>
      </p:sp>
      <p:sp>
        <p:nvSpPr>
          <p:cNvPr id="4" name="Altbilgi Yer Tutucusu 3"/>
          <p:cNvSpPr>
            <a:spLocks noGrp="1"/>
          </p:cNvSpPr>
          <p:nvPr>
            <p:ph type="ftr" sz="quarter" idx="11"/>
          </p:nvPr>
        </p:nvSpPr>
        <p:spPr/>
        <p:txBody>
          <a:bodyPr/>
          <a:lstStyle/>
          <a:p>
            <a:endParaRPr lang="tr-TR">
              <a:solidFill>
                <a:srgbClr val="E3DED1">
                  <a:shade val="50000"/>
                </a:srgbClr>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136907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Yuvarlatılmış Dikdörtgen 6"/>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2" name="Veri Yer Tutucusu 1"/>
          <p:cNvSpPr>
            <a:spLocks noGrp="1"/>
          </p:cNvSpPr>
          <p:nvPr>
            <p:ph type="dt" sz="half" idx="10"/>
          </p:nvPr>
        </p:nvSpPr>
        <p:spPr/>
        <p:txBody>
          <a:bodyPr/>
          <a:lstStyle/>
          <a:p>
            <a:fld id="{B0439060-8922-4542-BD57-8561B3675212}" type="datetime1">
              <a:rPr lang="tr-TR" smtClean="0">
                <a:solidFill>
                  <a:srgbClr val="E3DED1">
                    <a:shade val="50000"/>
                  </a:srgbClr>
                </a:solidFill>
              </a:rPr>
              <a:pPr/>
              <a:t>24.08.2023</a:t>
            </a:fld>
            <a:endParaRPr lang="tr-TR">
              <a:solidFill>
                <a:srgbClr val="E3DED1">
                  <a:shade val="50000"/>
                </a:srgbClr>
              </a:solidFill>
            </a:endParaRPr>
          </a:p>
        </p:txBody>
      </p:sp>
      <p:sp>
        <p:nvSpPr>
          <p:cNvPr id="3" name="Altbilgi Yer Tutucusu 2"/>
          <p:cNvSpPr>
            <a:spLocks noGrp="1"/>
          </p:cNvSpPr>
          <p:nvPr>
            <p:ph type="ftr" sz="quarter" idx="11"/>
          </p:nvPr>
        </p:nvSpPr>
        <p:spPr/>
        <p:txBody>
          <a:bodyPr/>
          <a:lstStyle/>
          <a:p>
            <a:endParaRPr lang="tr-TR">
              <a:solidFill>
                <a:srgbClr val="E3DED1">
                  <a:shade val="50000"/>
                </a:srgbClr>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39317096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80075" y="812076"/>
            <a:ext cx="2457410" cy="1392132"/>
          </a:xfrm>
        </p:spPr>
        <p:txBody>
          <a:bodyPr anchor="b"/>
          <a:lstStyle>
            <a:lvl1pPr algn="l">
              <a:buNone/>
              <a:defRPr sz="2200" b="1">
                <a:solidFill>
                  <a:schemeClr val="accent1"/>
                </a:solidFill>
              </a:defRPr>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80127" y="2204215"/>
            <a:ext cx="2457410" cy="6403611"/>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1"/>
          </p:nvPr>
        </p:nvSpPr>
        <p:spPr>
          <a:xfrm>
            <a:off x="629594" y="1416103"/>
            <a:ext cx="3825415" cy="7192684"/>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72AEEC60-7DBE-4707-B75D-144173D4555B}" type="datetime1">
              <a:rPr lang="tr-TR" smtClean="0">
                <a:solidFill>
                  <a:srgbClr val="E3DED1">
                    <a:shade val="50000"/>
                  </a:srgbClr>
                </a:solidFill>
              </a:rPr>
              <a:pPr/>
              <a:t>24.08.2023</a:t>
            </a:fld>
            <a:endParaRPr lang="tr-TR">
              <a:solidFill>
                <a:srgbClr val="E3DED1">
                  <a:shade val="50000"/>
                </a:srgbClr>
              </a:solidFill>
            </a:endParaRPr>
          </a:p>
        </p:txBody>
      </p:sp>
      <p:sp>
        <p:nvSpPr>
          <p:cNvPr id="6" name="Altbilgi Yer Tutucusu 5"/>
          <p:cNvSpPr>
            <a:spLocks noGrp="1"/>
          </p:cNvSpPr>
          <p:nvPr>
            <p:ph type="ftr" sz="quarter" idx="11"/>
          </p:nvPr>
        </p:nvSpPr>
        <p:spPr/>
        <p:txBody>
          <a:bodyPr/>
          <a:lstStyle/>
          <a:p>
            <a:endParaRPr lang="tr-TR">
              <a:solidFill>
                <a:srgbClr val="E3DED1">
                  <a:shade val="50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33707270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5" name="Yuvarlatılmış Dikdörtgen 14"/>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1" name="Tek Köşesi Yuvarlatılmış Dikdörtgen 10"/>
          <p:cNvSpPr/>
          <p:nvPr/>
        </p:nvSpPr>
        <p:spPr>
          <a:xfrm>
            <a:off x="5292886" y="660991"/>
            <a:ext cx="1922239" cy="6612626"/>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2" name="Başlık 1"/>
          <p:cNvSpPr>
            <a:spLocks noGrp="1"/>
          </p:cNvSpPr>
          <p:nvPr>
            <p:ph type="title"/>
          </p:nvPr>
        </p:nvSpPr>
        <p:spPr>
          <a:xfrm>
            <a:off x="378064" y="7630625"/>
            <a:ext cx="6805137" cy="1600951"/>
          </a:xfrm>
        </p:spPr>
        <p:txBody>
          <a:bodyPr anchor="t"/>
          <a:lstStyle>
            <a:lvl1pPr algn="l">
              <a:buNone/>
              <a:defRPr sz="3600" b="0">
                <a:solidFill>
                  <a:schemeClr val="bg2">
                    <a:shade val="25000"/>
                  </a:schemeClr>
                </a:solidFill>
                <a:effectLst/>
              </a:defRPr>
            </a:lvl1pPr>
            <a:extLst/>
          </a:lstStyle>
          <a:p>
            <a:r>
              <a:rPr kumimoji="0" lang="tr-TR"/>
              <a:t>Asıl başlık stili için tıklatın</a:t>
            </a:r>
            <a:endParaRPr kumimoji="0" lang="en-US"/>
          </a:p>
        </p:txBody>
      </p:sp>
      <p:sp>
        <p:nvSpPr>
          <p:cNvPr id="4" name="Metin Yer Tutucusu 3"/>
          <p:cNvSpPr>
            <a:spLocks noGrp="1"/>
          </p:cNvSpPr>
          <p:nvPr>
            <p:ph type="body" sz="half" idx="2"/>
          </p:nvPr>
        </p:nvSpPr>
        <p:spPr bwMode="grayWhite">
          <a:xfrm>
            <a:off x="5344080" y="812079"/>
            <a:ext cx="1852509" cy="6411784"/>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F060DABE-AA1C-4BA5-A898-3FE135F892E4}" type="datetime1">
              <a:rPr lang="tr-TR" smtClean="0">
                <a:solidFill>
                  <a:srgbClr val="E3DED1">
                    <a:shade val="50000"/>
                  </a:srgbClr>
                </a:solidFill>
              </a:rPr>
              <a:pPr/>
              <a:t>24.08.2023</a:t>
            </a:fld>
            <a:endParaRPr lang="tr-TR">
              <a:solidFill>
                <a:srgbClr val="E3DED1">
                  <a:shade val="50000"/>
                </a:srgbClr>
              </a:solidFill>
            </a:endParaRPr>
          </a:p>
        </p:txBody>
      </p:sp>
      <p:sp>
        <p:nvSpPr>
          <p:cNvPr id="6" name="Altbilgi Yer Tutucusu 5"/>
          <p:cNvSpPr>
            <a:spLocks noGrp="1"/>
          </p:cNvSpPr>
          <p:nvPr>
            <p:ph type="ftr" sz="quarter" idx="11"/>
          </p:nvPr>
        </p:nvSpPr>
        <p:spPr/>
        <p:txBody>
          <a:bodyPr/>
          <a:lstStyle/>
          <a:p>
            <a:endParaRPr lang="tr-TR">
              <a:solidFill>
                <a:srgbClr val="E3DED1">
                  <a:shade val="50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
        <p:nvSpPr>
          <p:cNvPr id="3" name="Resim Yer Tutucusu 2"/>
          <p:cNvSpPr>
            <a:spLocks noGrp="1"/>
          </p:cNvSpPr>
          <p:nvPr>
            <p:ph type="pic" idx="1"/>
          </p:nvPr>
        </p:nvSpPr>
        <p:spPr>
          <a:xfrm>
            <a:off x="348528" y="663437"/>
            <a:ext cx="4899698" cy="6612626"/>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a:t>Resim eklemek için simgeyi tıklatın</a:t>
            </a:r>
            <a:endParaRPr kumimoji="0" lang="en-US"/>
          </a:p>
        </p:txBody>
      </p:sp>
    </p:spTree>
    <p:extLst>
      <p:ext uri="{BB962C8B-B14F-4D97-AF65-F5344CB8AC3E}">
        <p14:creationId xmlns:p14="http://schemas.microsoft.com/office/powerpoint/2010/main" xmlns="" val="573864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15871" y="7587119"/>
            <a:ext cx="6767330" cy="1600951"/>
          </a:xfrm>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15871" y="807436"/>
            <a:ext cx="6767330" cy="6375964"/>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1E55E603-210D-4691-80BE-5E957F02F5F2}" type="datetime1">
              <a:rPr lang="tr-TR" smtClean="0">
                <a:solidFill>
                  <a:srgbClr val="E3DED1">
                    <a:shade val="50000"/>
                  </a:srgbClr>
                </a:solidFill>
              </a:rPr>
              <a:pPr/>
              <a:t>24.08.2023</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198322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481915" y="812094"/>
            <a:ext cx="1638274" cy="8004756"/>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41074" y="812092"/>
            <a:ext cx="4914821" cy="8004758"/>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C43ECF74-0D82-420D-B751-59BB58207957}" type="datetime1">
              <a:rPr lang="tr-TR" smtClean="0">
                <a:solidFill>
                  <a:srgbClr val="E3DED1">
                    <a:shade val="50000"/>
                  </a:srgbClr>
                </a:solidFill>
              </a:rPr>
              <a:pPr/>
              <a:t>24.08.2023</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5040679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1" y="5916561"/>
            <a:ext cx="5292885" cy="26682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98828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5" y="7308738"/>
            <a:ext cx="4536758" cy="862833"/>
          </a:xfrm>
        </p:spPr>
        <p:txBody>
          <a:bodyPr anchor="b"/>
          <a:lstStyle>
            <a:lvl1pPr algn="l">
              <a:defRPr sz="2300" b="1"/>
            </a:lvl1pPr>
          </a:lstStyle>
          <a:p>
            <a:r>
              <a:rPr lang="tr-TR"/>
              <a:t>Asıl başlık stili için tıklatın</a:t>
            </a:r>
          </a:p>
        </p:txBody>
      </p:sp>
      <p:sp>
        <p:nvSpPr>
          <p:cNvPr id="3" name="2 Resim Yer Tutucusu"/>
          <p:cNvSpPr>
            <a:spLocks noGrp="1"/>
          </p:cNvSpPr>
          <p:nvPr>
            <p:ph type="pic" idx="1"/>
          </p:nvPr>
        </p:nvSpPr>
        <p:spPr>
          <a:xfrm>
            <a:off x="1482105" y="932966"/>
            <a:ext cx="4536758" cy="6264593"/>
          </a:xfrm>
        </p:spPr>
        <p:txBody>
          <a:bodyPr/>
          <a:lstStyle>
            <a:lvl1pPr marL="0" indent="0">
              <a:buNone/>
              <a:defRPr sz="3600"/>
            </a:lvl1pPr>
            <a:lvl2pPr marL="511410" indent="0">
              <a:buNone/>
              <a:defRPr sz="3200"/>
            </a:lvl2pPr>
            <a:lvl3pPr marL="1022845" indent="0">
              <a:buNone/>
              <a:defRPr sz="2700"/>
            </a:lvl3pPr>
            <a:lvl4pPr marL="1534272" indent="0">
              <a:buNone/>
              <a:defRPr sz="2300"/>
            </a:lvl4pPr>
            <a:lvl5pPr marL="2045681" indent="0">
              <a:buNone/>
              <a:defRPr sz="2300"/>
            </a:lvl5pPr>
            <a:lvl6pPr marL="2557106" indent="0">
              <a:buNone/>
              <a:defRPr sz="2300"/>
            </a:lvl6pPr>
            <a:lvl7pPr marL="3068521" indent="0">
              <a:buNone/>
              <a:defRPr sz="2300"/>
            </a:lvl7pPr>
            <a:lvl8pPr marL="3579934" indent="0">
              <a:buNone/>
              <a:defRPr sz="2300"/>
            </a:lvl8pPr>
            <a:lvl9pPr marL="4091349" indent="0">
              <a:buNone/>
              <a:defRPr sz="2300"/>
            </a:lvl9pPr>
          </a:lstStyle>
          <a:p>
            <a:endParaRPr lang="tr-TR"/>
          </a:p>
        </p:txBody>
      </p:sp>
      <p:sp>
        <p:nvSpPr>
          <p:cNvPr id="4" name="3 Metin Yer Tutucusu"/>
          <p:cNvSpPr>
            <a:spLocks noGrp="1"/>
          </p:cNvSpPr>
          <p:nvPr>
            <p:ph type="body" sz="half" idx="2"/>
          </p:nvPr>
        </p:nvSpPr>
        <p:spPr>
          <a:xfrm>
            <a:off x="1482105" y="8171571"/>
            <a:ext cx="4536758" cy="1225365"/>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3078477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3"/>
            <a:ext cx="6427074" cy="22839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622242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5220233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7731059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022621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4119423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8" y="415707"/>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7"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8" y="2184892"/>
            <a:ext cx="2487603" cy="71419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7305049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2" y="730869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2" y="932922"/>
            <a:ext cx="4536758" cy="6264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482062" y="8171526"/>
            <a:ext cx="4536758" cy="1225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703213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41629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7"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57675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102272" tIns="51144" rIns="102272" bIns="51144"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321"/>
            <a:ext cx="6805137" cy="6890569"/>
          </a:xfrm>
          <a:prstGeom prst="rect">
            <a:avLst/>
          </a:prstGeom>
        </p:spPr>
        <p:txBody>
          <a:bodyPr vert="horz" lIns="102272" tIns="51144" rIns="102272" bIns="5114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94"/>
            <a:ext cx="1764295" cy="555886"/>
          </a:xfrm>
          <a:prstGeom prst="rect">
            <a:avLst/>
          </a:prstGeom>
        </p:spPr>
        <p:txBody>
          <a:bodyPr vert="horz" lIns="102272" tIns="51144" rIns="102272" bIns="51144" rtlCol="0" anchor="ctr"/>
          <a:lstStyle>
            <a:lvl1pPr algn="l">
              <a:defRPr sz="1400">
                <a:solidFill>
                  <a:schemeClr val="tx1">
                    <a:tint val="75000"/>
                  </a:schemeClr>
                </a:solidFill>
              </a:defRPr>
            </a:lvl1pPr>
          </a:lstStyle>
          <a:p>
            <a:fld id="{7FDD98DA-A0EF-4DE8-B995-9AD1B8D6AFC0}" type="datetime1">
              <a:rPr lang="tr-TR" smtClean="0"/>
              <a:pPr/>
              <a:t>24.08.2023</a:t>
            </a:fld>
            <a:endParaRPr lang="tr-TR"/>
          </a:p>
        </p:txBody>
      </p:sp>
      <p:sp>
        <p:nvSpPr>
          <p:cNvPr id="5" name="4 Altbilgi Yer Tutucusu"/>
          <p:cNvSpPr>
            <a:spLocks noGrp="1"/>
          </p:cNvSpPr>
          <p:nvPr>
            <p:ph type="ftr" sz="quarter" idx="3"/>
          </p:nvPr>
        </p:nvSpPr>
        <p:spPr>
          <a:xfrm>
            <a:off x="2583432" y="9677294"/>
            <a:ext cx="2394400" cy="555886"/>
          </a:xfrm>
          <a:prstGeom prst="rect">
            <a:avLst/>
          </a:prstGeom>
        </p:spPr>
        <p:txBody>
          <a:bodyPr vert="horz" lIns="102272" tIns="51144" rIns="102272" bIns="51144" rtlCol="0" anchor="ctr"/>
          <a:lstStyle>
            <a:lvl1pPr algn="ctr">
              <a:defRPr sz="14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50" y="9677294"/>
            <a:ext cx="1764295" cy="555886"/>
          </a:xfrm>
          <a:prstGeom prst="rect">
            <a:avLst/>
          </a:prstGeom>
        </p:spPr>
        <p:txBody>
          <a:bodyPr vert="horz" lIns="102272" tIns="51144" rIns="102272" bIns="51144" rtlCol="0" anchor="ctr"/>
          <a:lstStyle>
            <a:lvl1pPr algn="r">
              <a:defRPr sz="14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22845" rtl="0" eaLnBrk="1" latinLnBrk="0" hangingPunct="1">
        <a:spcBef>
          <a:spcPct val="0"/>
        </a:spcBef>
        <a:buNone/>
        <a:defRPr sz="5000" kern="1200">
          <a:solidFill>
            <a:schemeClr val="tx1"/>
          </a:solidFill>
          <a:latin typeface="+mj-lt"/>
          <a:ea typeface="+mj-ea"/>
          <a:cs typeface="+mj-cs"/>
        </a:defRPr>
      </a:lvl1pPr>
    </p:titleStyle>
    <p:bodyStyle>
      <a:lvl1pPr marL="383547" indent="-383547" algn="l" defTabSz="102284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1031" indent="-319638" algn="l" defTabSz="102284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8543" indent="-255740" algn="l" defTabSz="102284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9966"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01384"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1279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4221"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5640"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4705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22845" rtl="0" eaLnBrk="1" latinLnBrk="0" hangingPunct="1">
        <a:defRPr sz="2000" kern="1200">
          <a:solidFill>
            <a:schemeClr val="tx1"/>
          </a:solidFill>
          <a:latin typeface="+mn-lt"/>
          <a:ea typeface="+mn-ea"/>
          <a:cs typeface="+mn-cs"/>
        </a:defRPr>
      </a:lvl1pPr>
      <a:lvl2pPr marL="511410" algn="l" defTabSz="1022845" rtl="0" eaLnBrk="1" latinLnBrk="0" hangingPunct="1">
        <a:defRPr sz="2000" kern="1200">
          <a:solidFill>
            <a:schemeClr val="tx1"/>
          </a:solidFill>
          <a:latin typeface="+mn-lt"/>
          <a:ea typeface="+mn-ea"/>
          <a:cs typeface="+mn-cs"/>
        </a:defRPr>
      </a:lvl2pPr>
      <a:lvl3pPr marL="1022845" algn="l" defTabSz="1022845" rtl="0" eaLnBrk="1" latinLnBrk="0" hangingPunct="1">
        <a:defRPr sz="2000" kern="1200">
          <a:solidFill>
            <a:schemeClr val="tx1"/>
          </a:solidFill>
          <a:latin typeface="+mn-lt"/>
          <a:ea typeface="+mn-ea"/>
          <a:cs typeface="+mn-cs"/>
        </a:defRPr>
      </a:lvl3pPr>
      <a:lvl4pPr marL="1534272" algn="l" defTabSz="1022845" rtl="0" eaLnBrk="1" latinLnBrk="0" hangingPunct="1">
        <a:defRPr sz="2000" kern="1200">
          <a:solidFill>
            <a:schemeClr val="tx1"/>
          </a:solidFill>
          <a:latin typeface="+mn-lt"/>
          <a:ea typeface="+mn-ea"/>
          <a:cs typeface="+mn-cs"/>
        </a:defRPr>
      </a:lvl4pPr>
      <a:lvl5pPr marL="2045681" algn="l" defTabSz="1022845" rtl="0" eaLnBrk="1" latinLnBrk="0" hangingPunct="1">
        <a:defRPr sz="2000" kern="1200">
          <a:solidFill>
            <a:schemeClr val="tx1"/>
          </a:solidFill>
          <a:latin typeface="+mn-lt"/>
          <a:ea typeface="+mn-ea"/>
          <a:cs typeface="+mn-cs"/>
        </a:defRPr>
      </a:lvl5pPr>
      <a:lvl6pPr marL="2557106" algn="l" defTabSz="1022845" rtl="0" eaLnBrk="1" latinLnBrk="0" hangingPunct="1">
        <a:defRPr sz="2000" kern="1200">
          <a:solidFill>
            <a:schemeClr val="tx1"/>
          </a:solidFill>
          <a:latin typeface="+mn-lt"/>
          <a:ea typeface="+mn-ea"/>
          <a:cs typeface="+mn-cs"/>
        </a:defRPr>
      </a:lvl6pPr>
      <a:lvl7pPr marL="3068521" algn="l" defTabSz="1022845" rtl="0" eaLnBrk="1" latinLnBrk="0" hangingPunct="1">
        <a:defRPr sz="2000" kern="1200">
          <a:solidFill>
            <a:schemeClr val="tx1"/>
          </a:solidFill>
          <a:latin typeface="+mn-lt"/>
          <a:ea typeface="+mn-ea"/>
          <a:cs typeface="+mn-cs"/>
        </a:defRPr>
      </a:lvl7pPr>
      <a:lvl8pPr marL="3579934" algn="l" defTabSz="1022845" rtl="0" eaLnBrk="1" latinLnBrk="0" hangingPunct="1">
        <a:defRPr sz="2000" kern="1200">
          <a:solidFill>
            <a:schemeClr val="tx1"/>
          </a:solidFill>
          <a:latin typeface="+mn-lt"/>
          <a:ea typeface="+mn-ea"/>
          <a:cs typeface="+mn-cs"/>
        </a:defRPr>
      </a:lvl8pPr>
      <a:lvl9pPr marL="4091349" algn="l" defTabSz="1022845"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3" y="418123"/>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3" y="2436249"/>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7"/>
            <a:ext cx="1764295" cy="555886"/>
          </a:xfrm>
          <a:prstGeom prst="rect">
            <a:avLst/>
          </a:prstGeom>
        </p:spPr>
        <p:txBody>
          <a:bodyPr vert="horz" lIns="91440" tIns="45720" rIns="91440" bIns="45720" rtlCol="0" anchor="ctr"/>
          <a:lstStyle>
            <a:lvl1pPr algn="l">
              <a:defRPr sz="1323">
                <a:solidFill>
                  <a:schemeClr val="tx1">
                    <a:tint val="75000"/>
                  </a:schemeClr>
                </a:solidFill>
              </a:defRPr>
            </a:lvl1pPr>
          </a:lstStyle>
          <a:p>
            <a:fld id="{7FDD98DA-A0EF-4DE8-B995-9AD1B8D6AFC0}" type="datetime1">
              <a:rPr lang="tr-TR" smtClean="0"/>
              <a:pPr/>
              <a:t>24.08.2023</a:t>
            </a:fld>
            <a:endParaRPr lang="tr-TR"/>
          </a:p>
        </p:txBody>
      </p:sp>
      <p:sp>
        <p:nvSpPr>
          <p:cNvPr id="5" name="4 Altbilgi Yer Tutucusu"/>
          <p:cNvSpPr>
            <a:spLocks noGrp="1"/>
          </p:cNvSpPr>
          <p:nvPr>
            <p:ph type="ftr" sz="quarter" idx="3"/>
          </p:nvPr>
        </p:nvSpPr>
        <p:spPr>
          <a:xfrm>
            <a:off x="2583432" y="9677267"/>
            <a:ext cx="2394400" cy="555886"/>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7"/>
            <a:ext cx="1764295" cy="555886"/>
          </a:xfrm>
          <a:prstGeom prst="rect">
            <a:avLst/>
          </a:prstGeom>
        </p:spPr>
        <p:txBody>
          <a:bodyPr vert="horz" lIns="91440" tIns="45720" rIns="91440" bIns="45720" rtlCol="0" anchor="ctr"/>
          <a:lstStyle>
            <a:lvl1pPr algn="r">
              <a:defRPr sz="1323">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58830360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1008126"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1008126" rtl="0" eaLnBrk="1" latinLnBrk="0" hangingPunct="1">
        <a:spcBef>
          <a:spcPct val="20000"/>
        </a:spcBef>
        <a:buFont typeface="Arial" pitchFamily="34" charset="0"/>
        <a:buChar char="•"/>
        <a:defRPr sz="3528" kern="1200">
          <a:solidFill>
            <a:schemeClr val="tx1"/>
          </a:solidFill>
          <a:latin typeface="+mn-lt"/>
          <a:ea typeface="+mn-ea"/>
          <a:cs typeface="+mn-cs"/>
        </a:defRPr>
      </a:lvl1pPr>
      <a:lvl2pPr marL="819102" indent="-315039" algn="l" defTabSz="1008126" rtl="0" eaLnBrk="1" latinLnBrk="0" hangingPunct="1">
        <a:spcBef>
          <a:spcPct val="20000"/>
        </a:spcBef>
        <a:buFont typeface="Arial" pitchFamily="34" charset="0"/>
        <a:buChar char="–"/>
        <a:defRPr sz="3087" kern="1200">
          <a:solidFill>
            <a:schemeClr val="tx1"/>
          </a:solidFill>
          <a:latin typeface="+mn-lt"/>
          <a:ea typeface="+mn-ea"/>
          <a:cs typeface="+mn-cs"/>
        </a:defRPr>
      </a:lvl2pPr>
      <a:lvl3pPr marL="1260158" indent="-252032" algn="l" defTabSz="1008126"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4221"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tr-TR"/>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4"/>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1"/>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0" tIns="45720" rIns="91440" bIns="45720" rtlCol="0" anchor="ctr"/>
          <a:lstStyle>
            <a:lvl1pPr algn="l">
              <a:defRPr sz="1200">
                <a:solidFill>
                  <a:schemeClr val="tx1">
                    <a:tint val="75000"/>
                  </a:schemeClr>
                </a:solidFill>
              </a:defRPr>
            </a:lvl1pPr>
          </a:lstStyle>
          <a:p>
            <a:fld id="{7FDD98DA-A0EF-4DE8-B995-9AD1B8D6AFC0}" type="datetime1">
              <a:rPr lang="tr-TR" smtClean="0"/>
              <a:pPr/>
              <a:t>24.08.2023</a:t>
            </a:fld>
            <a:endParaRPr lang="tr-TR"/>
          </a:p>
        </p:txBody>
      </p:sp>
      <p:sp>
        <p:nvSpPr>
          <p:cNvPr id="5" name="4 Altbilgi Yer Tutucusu"/>
          <p:cNvSpPr>
            <a:spLocks noGrp="1"/>
          </p:cNvSpPr>
          <p:nvPr>
            <p:ph type="ftr" sz="quarter" idx="3"/>
          </p:nvPr>
        </p:nvSpPr>
        <p:spPr>
          <a:xfrm>
            <a:off x="2583433" y="9677268"/>
            <a:ext cx="2394400" cy="555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70599216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4"/>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1"/>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0" tIns="45720" rIns="91440" bIns="45720" rtlCol="0" anchor="ctr"/>
          <a:lstStyle>
            <a:lvl1pPr algn="l">
              <a:defRPr sz="1200">
                <a:solidFill>
                  <a:schemeClr val="tx1">
                    <a:tint val="75000"/>
                  </a:schemeClr>
                </a:solidFill>
              </a:defRPr>
            </a:lvl1pPr>
          </a:lstStyle>
          <a:p>
            <a:fld id="{7FDD98DA-A0EF-4DE8-B995-9AD1B8D6AFC0}" type="datetime1">
              <a:rPr lang="tr-TR" smtClean="0"/>
              <a:pPr/>
              <a:t>24.08.2023</a:t>
            </a:fld>
            <a:endParaRPr lang="tr-TR"/>
          </a:p>
        </p:txBody>
      </p:sp>
      <p:sp>
        <p:nvSpPr>
          <p:cNvPr id="5" name="4 Altbilgi Yer Tutucusu"/>
          <p:cNvSpPr>
            <a:spLocks noGrp="1"/>
          </p:cNvSpPr>
          <p:nvPr>
            <p:ph type="ftr" sz="quarter" idx="3"/>
          </p:nvPr>
        </p:nvSpPr>
        <p:spPr>
          <a:xfrm>
            <a:off x="2583433" y="9677268"/>
            <a:ext cx="2394400" cy="555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332751692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102272" tIns="51144" rIns="102272" bIns="51144"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321"/>
            <a:ext cx="6805137" cy="6890569"/>
          </a:xfrm>
          <a:prstGeom prst="rect">
            <a:avLst/>
          </a:prstGeom>
        </p:spPr>
        <p:txBody>
          <a:bodyPr vert="horz" lIns="102272" tIns="51144" rIns="102272" bIns="5114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94"/>
            <a:ext cx="1764295" cy="555886"/>
          </a:xfrm>
          <a:prstGeom prst="rect">
            <a:avLst/>
          </a:prstGeom>
        </p:spPr>
        <p:txBody>
          <a:bodyPr vert="horz" lIns="102272" tIns="51144" rIns="102272" bIns="51144" rtlCol="0" anchor="ctr"/>
          <a:lstStyle>
            <a:lvl1pPr algn="l">
              <a:defRPr sz="1400">
                <a:solidFill>
                  <a:schemeClr val="tx1">
                    <a:tint val="75000"/>
                  </a:schemeClr>
                </a:solidFill>
              </a:defRPr>
            </a:lvl1pPr>
          </a:lstStyle>
          <a:p>
            <a:fld id="{7FDD98DA-A0EF-4DE8-B995-9AD1B8D6AFC0}" type="datetime1">
              <a:rPr lang="tr-TR" smtClean="0">
                <a:solidFill>
                  <a:prstClr val="black">
                    <a:tint val="75000"/>
                  </a:prstClr>
                </a:solidFill>
              </a:rPr>
              <a:pPr/>
              <a:t>24.08.2023</a:t>
            </a:fld>
            <a:endParaRPr lang="tr-TR">
              <a:solidFill>
                <a:prstClr val="black">
                  <a:tint val="75000"/>
                </a:prstClr>
              </a:solidFill>
            </a:endParaRPr>
          </a:p>
        </p:txBody>
      </p:sp>
      <p:sp>
        <p:nvSpPr>
          <p:cNvPr id="5" name="4 Altbilgi Yer Tutucusu"/>
          <p:cNvSpPr>
            <a:spLocks noGrp="1"/>
          </p:cNvSpPr>
          <p:nvPr>
            <p:ph type="ftr" sz="quarter" idx="3"/>
          </p:nvPr>
        </p:nvSpPr>
        <p:spPr>
          <a:xfrm>
            <a:off x="2583432" y="9677294"/>
            <a:ext cx="2394400" cy="555886"/>
          </a:xfrm>
          <a:prstGeom prst="rect">
            <a:avLst/>
          </a:prstGeom>
        </p:spPr>
        <p:txBody>
          <a:bodyPr vert="horz" lIns="102272" tIns="51144" rIns="102272" bIns="51144" rtlCol="0" anchor="ctr"/>
          <a:lstStyle>
            <a:lvl1pPr algn="ctr">
              <a:defRPr sz="14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5418950" y="9677294"/>
            <a:ext cx="1764295" cy="555886"/>
          </a:xfrm>
          <a:prstGeom prst="rect">
            <a:avLst/>
          </a:prstGeom>
        </p:spPr>
        <p:txBody>
          <a:bodyPr vert="horz" lIns="102272" tIns="51144" rIns="102272" bIns="51144" rtlCol="0" anchor="ctr"/>
          <a:lstStyle>
            <a:lvl1pPr algn="r">
              <a:defRPr sz="14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9573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022845" rtl="0" eaLnBrk="1" latinLnBrk="0" hangingPunct="1">
        <a:spcBef>
          <a:spcPct val="0"/>
        </a:spcBef>
        <a:buNone/>
        <a:defRPr sz="5000" kern="1200">
          <a:solidFill>
            <a:schemeClr val="tx1"/>
          </a:solidFill>
          <a:latin typeface="+mj-lt"/>
          <a:ea typeface="+mj-ea"/>
          <a:cs typeface="+mj-cs"/>
        </a:defRPr>
      </a:lvl1pPr>
    </p:titleStyle>
    <p:bodyStyle>
      <a:lvl1pPr marL="383547" indent="-383547" algn="l" defTabSz="102284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1031" indent="-319638" algn="l" defTabSz="102284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8543" indent="-255740" algn="l" defTabSz="102284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9966"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01384"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1279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4221"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5640"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4705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22845" rtl="0" eaLnBrk="1" latinLnBrk="0" hangingPunct="1">
        <a:defRPr sz="2000" kern="1200">
          <a:solidFill>
            <a:schemeClr val="tx1"/>
          </a:solidFill>
          <a:latin typeface="+mn-lt"/>
          <a:ea typeface="+mn-ea"/>
          <a:cs typeface="+mn-cs"/>
        </a:defRPr>
      </a:lvl1pPr>
      <a:lvl2pPr marL="511410" algn="l" defTabSz="1022845" rtl="0" eaLnBrk="1" latinLnBrk="0" hangingPunct="1">
        <a:defRPr sz="2000" kern="1200">
          <a:solidFill>
            <a:schemeClr val="tx1"/>
          </a:solidFill>
          <a:latin typeface="+mn-lt"/>
          <a:ea typeface="+mn-ea"/>
          <a:cs typeface="+mn-cs"/>
        </a:defRPr>
      </a:lvl2pPr>
      <a:lvl3pPr marL="1022845" algn="l" defTabSz="1022845" rtl="0" eaLnBrk="1" latinLnBrk="0" hangingPunct="1">
        <a:defRPr sz="2000" kern="1200">
          <a:solidFill>
            <a:schemeClr val="tx1"/>
          </a:solidFill>
          <a:latin typeface="+mn-lt"/>
          <a:ea typeface="+mn-ea"/>
          <a:cs typeface="+mn-cs"/>
        </a:defRPr>
      </a:lvl3pPr>
      <a:lvl4pPr marL="1534272" algn="l" defTabSz="1022845" rtl="0" eaLnBrk="1" latinLnBrk="0" hangingPunct="1">
        <a:defRPr sz="2000" kern="1200">
          <a:solidFill>
            <a:schemeClr val="tx1"/>
          </a:solidFill>
          <a:latin typeface="+mn-lt"/>
          <a:ea typeface="+mn-ea"/>
          <a:cs typeface="+mn-cs"/>
        </a:defRPr>
      </a:lvl4pPr>
      <a:lvl5pPr marL="2045681" algn="l" defTabSz="1022845" rtl="0" eaLnBrk="1" latinLnBrk="0" hangingPunct="1">
        <a:defRPr sz="2000" kern="1200">
          <a:solidFill>
            <a:schemeClr val="tx1"/>
          </a:solidFill>
          <a:latin typeface="+mn-lt"/>
          <a:ea typeface="+mn-ea"/>
          <a:cs typeface="+mn-cs"/>
        </a:defRPr>
      </a:lvl5pPr>
      <a:lvl6pPr marL="2557106" algn="l" defTabSz="1022845" rtl="0" eaLnBrk="1" latinLnBrk="0" hangingPunct="1">
        <a:defRPr sz="2000" kern="1200">
          <a:solidFill>
            <a:schemeClr val="tx1"/>
          </a:solidFill>
          <a:latin typeface="+mn-lt"/>
          <a:ea typeface="+mn-ea"/>
          <a:cs typeface="+mn-cs"/>
        </a:defRPr>
      </a:lvl6pPr>
      <a:lvl7pPr marL="3068521" algn="l" defTabSz="1022845" rtl="0" eaLnBrk="1" latinLnBrk="0" hangingPunct="1">
        <a:defRPr sz="2000" kern="1200">
          <a:solidFill>
            <a:schemeClr val="tx1"/>
          </a:solidFill>
          <a:latin typeface="+mn-lt"/>
          <a:ea typeface="+mn-ea"/>
          <a:cs typeface="+mn-cs"/>
        </a:defRPr>
      </a:lvl7pPr>
      <a:lvl8pPr marL="3579934" algn="l" defTabSz="1022845" rtl="0" eaLnBrk="1" latinLnBrk="0" hangingPunct="1">
        <a:defRPr sz="2000" kern="1200">
          <a:solidFill>
            <a:schemeClr val="tx1"/>
          </a:solidFill>
          <a:latin typeface="+mn-lt"/>
          <a:ea typeface="+mn-ea"/>
          <a:cs typeface="+mn-cs"/>
        </a:defRPr>
      </a:lvl8pPr>
      <a:lvl9pPr marL="4091349" algn="l" defTabSz="102284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47" y="2033999"/>
            <a:ext cx="7561263" cy="8407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sp>
        <p:nvSpPr>
          <p:cNvPr id="3" name="Text Placeholder 2"/>
          <p:cNvSpPr>
            <a:spLocks noGrp="1"/>
          </p:cNvSpPr>
          <p:nvPr>
            <p:ph type="body" idx="1"/>
          </p:nvPr>
        </p:nvSpPr>
        <p:spPr>
          <a:xfrm>
            <a:off x="378108" y="3074316"/>
            <a:ext cx="6805137" cy="6268460"/>
          </a:xfrm>
          <a:prstGeom prst="rect">
            <a:avLst/>
          </a:prstGeom>
        </p:spPr>
        <p:txBody>
          <a:bodyPr vert="horz" lIns="90962" tIns="45504" rIns="90962" bIns="4550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465323" y="415972"/>
            <a:ext cx="2630690" cy="444709"/>
          </a:xfrm>
          <a:prstGeom prst="rect">
            <a:avLst/>
          </a:prstGeom>
        </p:spPr>
        <p:txBody>
          <a:bodyPr vert="horz" lIns="90962" tIns="45504" rIns="90962" bIns="45504" rtlCol="0" anchor="ctr">
            <a:noAutofit/>
          </a:bodyPr>
          <a:lstStyle>
            <a:lvl1pPr algn="ctr">
              <a:defRPr sz="1200" b="0" cap="all" spc="300" baseline="0">
                <a:solidFill>
                  <a:schemeClr val="tx1"/>
                </a:solidFill>
              </a:defRPr>
            </a:lvl1pPr>
          </a:lstStyle>
          <a:p>
            <a:pPr defTabSz="1023062"/>
            <a:fld id="{45F05ECD-20A4-4F76-A27C-3172F1AFEC0F}" type="datetime1">
              <a:rPr lang="tr-TR" smtClean="0">
                <a:solidFill>
                  <a:srgbClr val="FFFFFF"/>
                </a:solidFill>
              </a:rPr>
              <a:pPr defTabSz="1023062"/>
              <a:t>24.08.2023</a:t>
            </a:fld>
            <a:endParaRPr lang="tr-TR">
              <a:solidFill>
                <a:srgbClr val="FFFFFF"/>
              </a:solidFill>
            </a:endParaRPr>
          </a:p>
        </p:txBody>
      </p:sp>
      <p:sp>
        <p:nvSpPr>
          <p:cNvPr id="5" name="Footer Placeholder 4"/>
          <p:cNvSpPr>
            <a:spLocks noGrp="1"/>
          </p:cNvSpPr>
          <p:nvPr>
            <p:ph type="ftr" sz="quarter" idx="3"/>
          </p:nvPr>
        </p:nvSpPr>
        <p:spPr>
          <a:xfrm>
            <a:off x="1197245" y="9875503"/>
            <a:ext cx="5166863" cy="444709"/>
          </a:xfrm>
          <a:prstGeom prst="rect">
            <a:avLst/>
          </a:prstGeom>
        </p:spPr>
        <p:txBody>
          <a:bodyPr vert="horz" lIns="90962" tIns="45504" rIns="90962" bIns="45504" rtlCol="0" anchor="ctr">
            <a:normAutofit/>
          </a:bodyPr>
          <a:lstStyle>
            <a:lvl1pPr algn="ctr">
              <a:defRPr sz="1100" b="0" cap="all" spc="300" baseline="0">
                <a:solidFill>
                  <a:schemeClr val="tx1"/>
                </a:solidFill>
              </a:defRPr>
            </a:lvl1pPr>
          </a:lstStyle>
          <a:p>
            <a:pPr defTabSz="1023062"/>
            <a:endParaRPr lang="tr-TR">
              <a:solidFill>
                <a:srgbClr val="FFFFFF"/>
              </a:solidFill>
            </a:endParaRPr>
          </a:p>
        </p:txBody>
      </p:sp>
      <p:sp>
        <p:nvSpPr>
          <p:cNvPr id="6" name="Slide Number Placeholder 5"/>
          <p:cNvSpPr>
            <a:spLocks noGrp="1"/>
          </p:cNvSpPr>
          <p:nvPr>
            <p:ph type="sldNum" sz="quarter" idx="4"/>
          </p:nvPr>
        </p:nvSpPr>
        <p:spPr>
          <a:xfrm>
            <a:off x="3339603" y="9396890"/>
            <a:ext cx="882147" cy="464044"/>
          </a:xfrm>
          <a:prstGeom prst="rect">
            <a:avLst/>
          </a:prstGeom>
          <a:ln>
            <a:noFill/>
          </a:ln>
        </p:spPr>
        <p:txBody>
          <a:bodyPr vert="horz" lIns="0" tIns="0" rIns="0" bIns="0" rtlCol="0" anchor="ctr">
            <a:normAutofit/>
          </a:bodyPr>
          <a:lstStyle>
            <a:lvl1pPr algn="ctr">
              <a:defRPr sz="1200" b="1">
                <a:solidFill>
                  <a:schemeClr val="tx1"/>
                </a:solidFill>
              </a:defRPr>
            </a:lvl1pPr>
          </a:lstStyle>
          <a:p>
            <a:pPr defTabSz="1023062"/>
            <a:fld id="{F302176B-0E47-46AC-8F43-DAB4B8A37D06}" type="slidenum">
              <a:rPr lang="tr-TR" smtClean="0">
                <a:solidFill>
                  <a:srgbClr val="FFFFFF"/>
                </a:solidFill>
              </a:rPr>
              <a:pPr defTabSz="1023062"/>
              <a:t>‹#›</a:t>
            </a:fld>
            <a:endParaRPr lang="tr-TR">
              <a:solidFill>
                <a:srgbClr val="FFFFFF"/>
              </a:solidFill>
            </a:endParaRPr>
          </a:p>
        </p:txBody>
      </p:sp>
      <p:cxnSp>
        <p:nvCxnSpPr>
          <p:cNvPr id="10" name="Straight Connector 9"/>
          <p:cNvCxnSpPr/>
          <p:nvPr/>
        </p:nvCxnSpPr>
        <p:spPr>
          <a:xfrm>
            <a:off x="47" y="2027118"/>
            <a:ext cx="7561263" cy="241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79348" y="1484990"/>
            <a:ext cx="3402568" cy="1067301"/>
          </a:xfrm>
          <a:prstGeom prst="rect">
            <a:avLst/>
          </a:prstGeom>
          <a:solidFill>
            <a:schemeClr val="tx1"/>
          </a:solidFill>
          <a:ln w="76200" cmpd="thinThick">
            <a:solidFill>
              <a:schemeClr val="tx1"/>
            </a:solidFill>
            <a:miter lim="800000"/>
          </a:ln>
        </p:spPr>
        <p:txBody>
          <a:bodyPr vert="horz" lIns="90962" tIns="45504" rIns="90962" bIns="45504" rtlCol="0" anchor="ctr" anchorCtr="0">
            <a:normAutofit/>
          </a:bodyPr>
          <a:lstStyle/>
          <a:p>
            <a:r>
              <a:rPr lang="tr-TR"/>
              <a:t>Asıl başlık stili için tıklatın</a:t>
            </a:r>
            <a:endParaRPr lang="en-US" dirty="0"/>
          </a:p>
        </p:txBody>
      </p:sp>
    </p:spTree>
    <p:extLst>
      <p:ext uri="{BB962C8B-B14F-4D97-AF65-F5344CB8AC3E}">
        <p14:creationId xmlns:p14="http://schemas.microsoft.com/office/powerpoint/2010/main" xmlns="" val="262308026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09539" rtl="0" eaLnBrk="1" latinLnBrk="0" hangingPunct="1">
        <a:spcBef>
          <a:spcPts val="401"/>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09539"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09539"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09539"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09539"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09539"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09539"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09539"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09539"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09539"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09539" rtl="0" eaLnBrk="1" latinLnBrk="0" hangingPunct="1">
        <a:defRPr sz="1800" kern="1200">
          <a:solidFill>
            <a:schemeClr val="tx1"/>
          </a:solidFill>
          <a:latin typeface="+mn-lt"/>
          <a:ea typeface="+mn-ea"/>
          <a:cs typeface="+mn-cs"/>
        </a:defRPr>
      </a:lvl1pPr>
      <a:lvl2pPr marL="454793" algn="l" defTabSz="909539" rtl="0" eaLnBrk="1" latinLnBrk="0" hangingPunct="1">
        <a:defRPr sz="1800" kern="1200">
          <a:solidFill>
            <a:schemeClr val="tx1"/>
          </a:solidFill>
          <a:latin typeface="+mn-lt"/>
          <a:ea typeface="+mn-ea"/>
          <a:cs typeface="+mn-cs"/>
        </a:defRPr>
      </a:lvl2pPr>
      <a:lvl3pPr marL="909539" algn="l" defTabSz="909539" rtl="0" eaLnBrk="1" latinLnBrk="0" hangingPunct="1">
        <a:defRPr sz="1800" kern="1200">
          <a:solidFill>
            <a:schemeClr val="tx1"/>
          </a:solidFill>
          <a:latin typeface="+mn-lt"/>
          <a:ea typeface="+mn-ea"/>
          <a:cs typeface="+mn-cs"/>
        </a:defRPr>
      </a:lvl3pPr>
      <a:lvl4pPr marL="1364325" algn="l" defTabSz="909539" rtl="0" eaLnBrk="1" latinLnBrk="0" hangingPunct="1">
        <a:defRPr sz="1800" kern="1200">
          <a:solidFill>
            <a:schemeClr val="tx1"/>
          </a:solidFill>
          <a:latin typeface="+mn-lt"/>
          <a:ea typeface="+mn-ea"/>
          <a:cs typeface="+mn-cs"/>
        </a:defRPr>
      </a:lvl4pPr>
      <a:lvl5pPr marL="1819083" algn="l" defTabSz="909539" rtl="0" eaLnBrk="1" latinLnBrk="0" hangingPunct="1">
        <a:defRPr sz="1800" kern="1200">
          <a:solidFill>
            <a:schemeClr val="tx1"/>
          </a:solidFill>
          <a:latin typeface="+mn-lt"/>
          <a:ea typeface="+mn-ea"/>
          <a:cs typeface="+mn-cs"/>
        </a:defRPr>
      </a:lvl5pPr>
      <a:lvl6pPr marL="2273854" algn="l" defTabSz="909539" rtl="0" eaLnBrk="1" latinLnBrk="0" hangingPunct="1">
        <a:defRPr sz="1800" kern="1200">
          <a:solidFill>
            <a:schemeClr val="tx1"/>
          </a:solidFill>
          <a:latin typeface="+mn-lt"/>
          <a:ea typeface="+mn-ea"/>
          <a:cs typeface="+mn-cs"/>
        </a:defRPr>
      </a:lvl6pPr>
      <a:lvl7pPr marL="2728633" algn="l" defTabSz="909539" rtl="0" eaLnBrk="1" latinLnBrk="0" hangingPunct="1">
        <a:defRPr sz="1800" kern="1200">
          <a:solidFill>
            <a:schemeClr val="tx1"/>
          </a:solidFill>
          <a:latin typeface="+mn-lt"/>
          <a:ea typeface="+mn-ea"/>
          <a:cs typeface="+mn-cs"/>
        </a:defRPr>
      </a:lvl7pPr>
      <a:lvl8pPr marL="3183398" algn="l" defTabSz="909539" rtl="0" eaLnBrk="1" latinLnBrk="0" hangingPunct="1">
        <a:defRPr sz="1800" kern="1200">
          <a:solidFill>
            <a:schemeClr val="tx1"/>
          </a:solidFill>
          <a:latin typeface="+mn-lt"/>
          <a:ea typeface="+mn-ea"/>
          <a:cs typeface="+mn-cs"/>
        </a:defRPr>
      </a:lvl8pPr>
      <a:lvl9pPr marL="3638166" algn="l" defTabSz="9095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91011" tIns="45529" rIns="91011" bIns="45529"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305"/>
            <a:ext cx="6805137" cy="6890569"/>
          </a:xfrm>
          <a:prstGeom prst="rect">
            <a:avLst/>
          </a:prstGeom>
        </p:spPr>
        <p:txBody>
          <a:bodyPr vert="horz" lIns="91011" tIns="45529" rIns="91011" bIns="45529"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76"/>
            <a:ext cx="1764295" cy="555886"/>
          </a:xfrm>
          <a:prstGeom prst="rect">
            <a:avLst/>
          </a:prstGeom>
        </p:spPr>
        <p:txBody>
          <a:bodyPr vert="horz" lIns="91011" tIns="45529" rIns="91011" bIns="45529" rtlCol="0" anchor="ctr"/>
          <a:lstStyle>
            <a:lvl1pPr algn="l">
              <a:defRPr sz="1200">
                <a:solidFill>
                  <a:schemeClr val="tx1">
                    <a:tint val="75000"/>
                  </a:schemeClr>
                </a:solidFill>
              </a:defRPr>
            </a:lvl1pPr>
          </a:lstStyle>
          <a:p>
            <a:pPr defTabSz="1023655"/>
            <a:fld id="{7FDD98DA-A0EF-4DE8-B995-9AD1B8D6AFC0}" type="datetime1">
              <a:rPr lang="tr-TR" smtClean="0">
                <a:solidFill>
                  <a:prstClr val="black">
                    <a:tint val="75000"/>
                  </a:prstClr>
                </a:solidFill>
              </a:rPr>
              <a:pPr defTabSz="1023655"/>
              <a:t>24.08.2023</a:t>
            </a:fld>
            <a:endParaRPr lang="tr-TR">
              <a:solidFill>
                <a:prstClr val="black">
                  <a:tint val="75000"/>
                </a:prstClr>
              </a:solidFill>
            </a:endParaRPr>
          </a:p>
        </p:txBody>
      </p:sp>
      <p:sp>
        <p:nvSpPr>
          <p:cNvPr id="5" name="4 Altbilgi Yer Tutucusu"/>
          <p:cNvSpPr>
            <a:spLocks noGrp="1"/>
          </p:cNvSpPr>
          <p:nvPr>
            <p:ph type="ftr" sz="quarter" idx="3"/>
          </p:nvPr>
        </p:nvSpPr>
        <p:spPr>
          <a:xfrm>
            <a:off x="2583434" y="9677276"/>
            <a:ext cx="2394400" cy="555886"/>
          </a:xfrm>
          <a:prstGeom prst="rect">
            <a:avLst/>
          </a:prstGeom>
        </p:spPr>
        <p:txBody>
          <a:bodyPr vert="horz" lIns="91011" tIns="45529" rIns="91011" bIns="45529" rtlCol="0" anchor="ctr"/>
          <a:lstStyle>
            <a:lvl1pPr algn="ctr">
              <a:defRPr sz="1200">
                <a:solidFill>
                  <a:schemeClr val="tx1">
                    <a:tint val="75000"/>
                  </a:schemeClr>
                </a:solidFill>
              </a:defRPr>
            </a:lvl1pPr>
          </a:lstStyle>
          <a:p>
            <a:pPr defTabSz="1023655"/>
            <a:endParaRPr lang="tr-TR">
              <a:solidFill>
                <a:prstClr val="black">
                  <a:tint val="75000"/>
                </a:prstClr>
              </a:solidFill>
            </a:endParaRPr>
          </a:p>
        </p:txBody>
      </p:sp>
      <p:sp>
        <p:nvSpPr>
          <p:cNvPr id="6" name="5 Slayt Numarası Yer Tutucusu"/>
          <p:cNvSpPr>
            <a:spLocks noGrp="1"/>
          </p:cNvSpPr>
          <p:nvPr>
            <p:ph type="sldNum" sz="quarter" idx="4"/>
          </p:nvPr>
        </p:nvSpPr>
        <p:spPr>
          <a:xfrm>
            <a:off x="5418950" y="9677276"/>
            <a:ext cx="1764295" cy="555886"/>
          </a:xfrm>
          <a:prstGeom prst="rect">
            <a:avLst/>
          </a:prstGeom>
        </p:spPr>
        <p:txBody>
          <a:bodyPr vert="horz" lIns="91011" tIns="45529" rIns="91011" bIns="45529" rtlCol="0" anchor="ctr"/>
          <a:lstStyle>
            <a:lvl1pPr algn="r">
              <a:defRPr sz="1200">
                <a:solidFill>
                  <a:schemeClr val="tx1">
                    <a:tint val="75000"/>
                  </a:schemeClr>
                </a:solidFill>
              </a:defRPr>
            </a:lvl1pPr>
          </a:lstStyle>
          <a:p>
            <a:pPr defTabSz="1023655"/>
            <a:fld id="{F302176B-0E47-46AC-8F43-DAB4B8A37D06}" type="slidenum">
              <a:rPr lang="tr-TR" smtClean="0">
                <a:solidFill>
                  <a:prstClr val="black">
                    <a:tint val="75000"/>
                  </a:prstClr>
                </a:solidFill>
              </a:rPr>
              <a:pPr defTabSz="1023655"/>
              <a:t>‹#›</a:t>
            </a:fld>
            <a:endParaRPr lang="tr-TR">
              <a:solidFill>
                <a:prstClr val="black">
                  <a:tint val="75000"/>
                </a:prstClr>
              </a:solidFill>
            </a:endParaRPr>
          </a:p>
        </p:txBody>
      </p:sp>
    </p:spTree>
    <p:extLst>
      <p:ext uri="{BB962C8B-B14F-4D97-AF65-F5344CB8AC3E}">
        <p14:creationId xmlns:p14="http://schemas.microsoft.com/office/powerpoint/2010/main" xmlns="" val="14003327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0062" rtl="0" eaLnBrk="1" latinLnBrk="0" hangingPunct="1">
        <a:spcBef>
          <a:spcPct val="0"/>
        </a:spcBef>
        <a:buNone/>
        <a:defRPr sz="4400" kern="1200">
          <a:solidFill>
            <a:schemeClr val="tx1"/>
          </a:solidFill>
          <a:latin typeface="+mj-lt"/>
          <a:ea typeface="+mj-ea"/>
          <a:cs typeface="+mj-cs"/>
        </a:defRPr>
      </a:lvl1pPr>
    </p:titleStyle>
    <p:bodyStyle>
      <a:lvl1pPr marL="341277" indent="-341277" algn="l" defTabSz="91006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436" indent="-284398" algn="l" defTabSz="91006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588" indent="-227509" algn="l" defTabSz="91006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624"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7663"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2692"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31"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65"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97"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62" rtl="0" eaLnBrk="1" latinLnBrk="0" hangingPunct="1">
        <a:defRPr sz="1800" kern="1200">
          <a:solidFill>
            <a:schemeClr val="tx1"/>
          </a:solidFill>
          <a:latin typeface="+mn-lt"/>
          <a:ea typeface="+mn-ea"/>
          <a:cs typeface="+mn-cs"/>
        </a:defRPr>
      </a:lvl1pPr>
      <a:lvl2pPr marL="455064" algn="l" defTabSz="910062" rtl="0" eaLnBrk="1" latinLnBrk="0" hangingPunct="1">
        <a:defRPr sz="1800" kern="1200">
          <a:solidFill>
            <a:schemeClr val="tx1"/>
          </a:solidFill>
          <a:latin typeface="+mn-lt"/>
          <a:ea typeface="+mn-ea"/>
          <a:cs typeface="+mn-cs"/>
        </a:defRPr>
      </a:lvl2pPr>
      <a:lvl3pPr marL="910062" algn="l" defTabSz="910062" rtl="0" eaLnBrk="1" latinLnBrk="0" hangingPunct="1">
        <a:defRPr sz="1800" kern="1200">
          <a:solidFill>
            <a:schemeClr val="tx1"/>
          </a:solidFill>
          <a:latin typeface="+mn-lt"/>
          <a:ea typeface="+mn-ea"/>
          <a:cs typeface="+mn-cs"/>
        </a:defRPr>
      </a:lvl3pPr>
      <a:lvl4pPr marL="1365117" algn="l" defTabSz="910062" rtl="0" eaLnBrk="1" latinLnBrk="0" hangingPunct="1">
        <a:defRPr sz="1800" kern="1200">
          <a:solidFill>
            <a:schemeClr val="tx1"/>
          </a:solidFill>
          <a:latin typeface="+mn-lt"/>
          <a:ea typeface="+mn-ea"/>
          <a:cs typeface="+mn-cs"/>
        </a:defRPr>
      </a:lvl4pPr>
      <a:lvl5pPr marL="1820141" algn="l" defTabSz="910062" rtl="0" eaLnBrk="1" latinLnBrk="0" hangingPunct="1">
        <a:defRPr sz="1800" kern="1200">
          <a:solidFill>
            <a:schemeClr val="tx1"/>
          </a:solidFill>
          <a:latin typeface="+mn-lt"/>
          <a:ea typeface="+mn-ea"/>
          <a:cs typeface="+mn-cs"/>
        </a:defRPr>
      </a:lvl5pPr>
      <a:lvl6pPr marL="2275176" algn="l" defTabSz="910062" rtl="0" eaLnBrk="1" latinLnBrk="0" hangingPunct="1">
        <a:defRPr sz="1800" kern="1200">
          <a:solidFill>
            <a:schemeClr val="tx1"/>
          </a:solidFill>
          <a:latin typeface="+mn-lt"/>
          <a:ea typeface="+mn-ea"/>
          <a:cs typeface="+mn-cs"/>
        </a:defRPr>
      </a:lvl6pPr>
      <a:lvl7pPr marL="2730211" algn="l" defTabSz="910062" rtl="0" eaLnBrk="1" latinLnBrk="0" hangingPunct="1">
        <a:defRPr sz="1800" kern="1200">
          <a:solidFill>
            <a:schemeClr val="tx1"/>
          </a:solidFill>
          <a:latin typeface="+mn-lt"/>
          <a:ea typeface="+mn-ea"/>
          <a:cs typeface="+mn-cs"/>
        </a:defRPr>
      </a:lvl7pPr>
      <a:lvl8pPr marL="3185251" algn="l" defTabSz="910062" rtl="0" eaLnBrk="1" latinLnBrk="0" hangingPunct="1">
        <a:defRPr sz="1800" kern="1200">
          <a:solidFill>
            <a:schemeClr val="tx1"/>
          </a:solidFill>
          <a:latin typeface="+mn-lt"/>
          <a:ea typeface="+mn-ea"/>
          <a:cs typeface="+mn-cs"/>
        </a:defRPr>
      </a:lvl8pPr>
      <a:lvl9pPr marL="3640282" algn="l" defTabSz="9100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91046" tIns="45546" rIns="91046" bIns="45546"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297"/>
            <a:ext cx="6805137" cy="6890569"/>
          </a:xfrm>
          <a:prstGeom prst="rect">
            <a:avLst/>
          </a:prstGeom>
        </p:spPr>
        <p:txBody>
          <a:bodyPr vert="horz" lIns="91046" tIns="45546" rIns="91046" bIns="4554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046" tIns="45546" rIns="91046" bIns="45546" rtlCol="0" anchor="ctr"/>
          <a:lstStyle>
            <a:lvl1pPr algn="l">
              <a:defRPr sz="1200">
                <a:solidFill>
                  <a:schemeClr val="tx1">
                    <a:tint val="75000"/>
                  </a:schemeClr>
                </a:solidFill>
              </a:defRPr>
            </a:lvl1pPr>
          </a:lstStyle>
          <a:p>
            <a:pPr defTabSz="1024033"/>
            <a:fld id="{7FDD98DA-A0EF-4DE8-B995-9AD1B8D6AFC0}" type="datetime1">
              <a:rPr lang="tr-TR" smtClean="0">
                <a:solidFill>
                  <a:prstClr val="black">
                    <a:tint val="75000"/>
                  </a:prstClr>
                </a:solidFill>
              </a:rPr>
              <a:pPr defTabSz="1024033"/>
              <a:t>24.08.2023</a:t>
            </a:fld>
            <a:endParaRPr lang="tr-TR">
              <a:solidFill>
                <a:prstClr val="black">
                  <a:tint val="75000"/>
                </a:prstClr>
              </a:solidFill>
            </a:endParaRPr>
          </a:p>
        </p:txBody>
      </p:sp>
      <p:sp>
        <p:nvSpPr>
          <p:cNvPr id="5" name="4 Altbilgi Yer Tutucusu"/>
          <p:cNvSpPr>
            <a:spLocks noGrp="1"/>
          </p:cNvSpPr>
          <p:nvPr>
            <p:ph type="ftr" sz="quarter" idx="3"/>
          </p:nvPr>
        </p:nvSpPr>
        <p:spPr>
          <a:xfrm>
            <a:off x="2583434" y="9677268"/>
            <a:ext cx="2394400" cy="555886"/>
          </a:xfrm>
          <a:prstGeom prst="rect">
            <a:avLst/>
          </a:prstGeom>
        </p:spPr>
        <p:txBody>
          <a:bodyPr vert="horz" lIns="91046" tIns="45546" rIns="91046" bIns="45546" rtlCol="0" anchor="ctr"/>
          <a:lstStyle>
            <a:lvl1pPr algn="ctr">
              <a:defRPr sz="1200">
                <a:solidFill>
                  <a:schemeClr val="tx1">
                    <a:tint val="75000"/>
                  </a:schemeClr>
                </a:solidFill>
              </a:defRPr>
            </a:lvl1pPr>
          </a:lstStyle>
          <a:p>
            <a:pPr defTabSz="1024033"/>
            <a:endParaRPr lang="tr-TR">
              <a:solidFill>
                <a:prstClr val="black">
                  <a:tint val="75000"/>
                </a:prstClr>
              </a:solidFill>
            </a:endParaRPr>
          </a:p>
        </p:txBody>
      </p:sp>
      <p:sp>
        <p:nvSpPr>
          <p:cNvPr id="6" name="5 Slayt Numarası Yer Tutucusu"/>
          <p:cNvSpPr>
            <a:spLocks noGrp="1"/>
          </p:cNvSpPr>
          <p:nvPr>
            <p:ph type="sldNum" sz="quarter" idx="4"/>
          </p:nvPr>
        </p:nvSpPr>
        <p:spPr>
          <a:xfrm>
            <a:off x="5418950" y="9677268"/>
            <a:ext cx="1764295" cy="555886"/>
          </a:xfrm>
          <a:prstGeom prst="rect">
            <a:avLst/>
          </a:prstGeom>
        </p:spPr>
        <p:txBody>
          <a:bodyPr vert="horz" lIns="91046" tIns="45546" rIns="91046" bIns="45546" rtlCol="0" anchor="ctr"/>
          <a:lstStyle>
            <a:lvl1pPr algn="r">
              <a:defRPr sz="1200">
                <a:solidFill>
                  <a:schemeClr val="tx1">
                    <a:tint val="75000"/>
                  </a:schemeClr>
                </a:solidFill>
              </a:defRPr>
            </a:lvl1pPr>
          </a:lstStyle>
          <a:p>
            <a:pPr defTabSz="1024033"/>
            <a:fld id="{F302176B-0E47-46AC-8F43-DAB4B8A37D06}" type="slidenum">
              <a:rPr lang="tr-TR" smtClean="0">
                <a:solidFill>
                  <a:prstClr val="black">
                    <a:tint val="75000"/>
                  </a:prstClr>
                </a:solidFill>
              </a:rPr>
              <a:pPr defTabSz="1024033"/>
              <a:t>‹#›</a:t>
            </a:fld>
            <a:endParaRPr lang="tr-TR">
              <a:solidFill>
                <a:prstClr val="black">
                  <a:tint val="75000"/>
                </a:prstClr>
              </a:solidFill>
            </a:endParaRPr>
          </a:p>
        </p:txBody>
      </p:sp>
    </p:spTree>
    <p:extLst>
      <p:ext uri="{BB962C8B-B14F-4D97-AF65-F5344CB8AC3E}">
        <p14:creationId xmlns:p14="http://schemas.microsoft.com/office/powerpoint/2010/main" xmlns="" val="21260941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0398" rtl="0" eaLnBrk="1" latinLnBrk="0" hangingPunct="1">
        <a:spcBef>
          <a:spcPct val="0"/>
        </a:spcBef>
        <a:buNone/>
        <a:defRPr sz="4400" kern="1200">
          <a:solidFill>
            <a:schemeClr val="tx1"/>
          </a:solidFill>
          <a:latin typeface="+mj-lt"/>
          <a:ea typeface="+mj-ea"/>
          <a:cs typeface="+mj-cs"/>
        </a:defRPr>
      </a:lvl1pPr>
    </p:titleStyle>
    <p:bodyStyle>
      <a:lvl1pPr marL="341400" indent="-341400" algn="l" defTabSz="91039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705" indent="-284508" algn="l" defTabSz="91039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007" indent="-227593" algn="l" defTabSz="91039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213"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8417"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3617"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825"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4029"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9231"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398" rtl="0" eaLnBrk="1" latinLnBrk="0" hangingPunct="1">
        <a:defRPr sz="1800" kern="1200">
          <a:solidFill>
            <a:schemeClr val="tx1"/>
          </a:solidFill>
          <a:latin typeface="+mn-lt"/>
          <a:ea typeface="+mn-ea"/>
          <a:cs typeface="+mn-cs"/>
        </a:defRPr>
      </a:lvl1pPr>
      <a:lvl2pPr marL="455232" algn="l" defTabSz="910398" rtl="0" eaLnBrk="1" latinLnBrk="0" hangingPunct="1">
        <a:defRPr sz="1800" kern="1200">
          <a:solidFill>
            <a:schemeClr val="tx1"/>
          </a:solidFill>
          <a:latin typeface="+mn-lt"/>
          <a:ea typeface="+mn-ea"/>
          <a:cs typeface="+mn-cs"/>
        </a:defRPr>
      </a:lvl2pPr>
      <a:lvl3pPr marL="910398" algn="l" defTabSz="910398" rtl="0" eaLnBrk="1" latinLnBrk="0" hangingPunct="1">
        <a:defRPr sz="1800" kern="1200">
          <a:solidFill>
            <a:schemeClr val="tx1"/>
          </a:solidFill>
          <a:latin typeface="+mn-lt"/>
          <a:ea typeface="+mn-ea"/>
          <a:cs typeface="+mn-cs"/>
        </a:defRPr>
      </a:lvl3pPr>
      <a:lvl4pPr marL="1365619" algn="l" defTabSz="910398" rtl="0" eaLnBrk="1" latinLnBrk="0" hangingPunct="1">
        <a:defRPr sz="1800" kern="1200">
          <a:solidFill>
            <a:schemeClr val="tx1"/>
          </a:solidFill>
          <a:latin typeface="+mn-lt"/>
          <a:ea typeface="+mn-ea"/>
          <a:cs typeface="+mn-cs"/>
        </a:defRPr>
      </a:lvl4pPr>
      <a:lvl5pPr marL="1820814" algn="l" defTabSz="910398" rtl="0" eaLnBrk="1" latinLnBrk="0" hangingPunct="1">
        <a:defRPr sz="1800" kern="1200">
          <a:solidFill>
            <a:schemeClr val="tx1"/>
          </a:solidFill>
          <a:latin typeface="+mn-lt"/>
          <a:ea typeface="+mn-ea"/>
          <a:cs typeface="+mn-cs"/>
        </a:defRPr>
      </a:lvl5pPr>
      <a:lvl6pPr marL="2276019" algn="l" defTabSz="910398" rtl="0" eaLnBrk="1" latinLnBrk="0" hangingPunct="1">
        <a:defRPr sz="1800" kern="1200">
          <a:solidFill>
            <a:schemeClr val="tx1"/>
          </a:solidFill>
          <a:latin typeface="+mn-lt"/>
          <a:ea typeface="+mn-ea"/>
          <a:cs typeface="+mn-cs"/>
        </a:defRPr>
      </a:lvl6pPr>
      <a:lvl7pPr marL="2731220" algn="l" defTabSz="910398" rtl="0" eaLnBrk="1" latinLnBrk="0" hangingPunct="1">
        <a:defRPr sz="1800" kern="1200">
          <a:solidFill>
            <a:schemeClr val="tx1"/>
          </a:solidFill>
          <a:latin typeface="+mn-lt"/>
          <a:ea typeface="+mn-ea"/>
          <a:cs typeface="+mn-cs"/>
        </a:defRPr>
      </a:lvl7pPr>
      <a:lvl8pPr marL="3186429" algn="l" defTabSz="910398" rtl="0" eaLnBrk="1" latinLnBrk="0" hangingPunct="1">
        <a:defRPr sz="1800" kern="1200">
          <a:solidFill>
            <a:schemeClr val="tx1"/>
          </a:solidFill>
          <a:latin typeface="+mn-lt"/>
          <a:ea typeface="+mn-ea"/>
          <a:cs typeface="+mn-cs"/>
        </a:defRPr>
      </a:lvl8pPr>
      <a:lvl9pPr marL="3641628" algn="l" defTabSz="9103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4" y="418123"/>
            <a:ext cx="6805137" cy="1740165"/>
          </a:xfrm>
          <a:prstGeom prst="rect">
            <a:avLst/>
          </a:prstGeom>
        </p:spPr>
        <p:txBody>
          <a:bodyPr vert="horz" lIns="91089" tIns="45565" rIns="91089" bIns="45565" rtlCol="0" anchor="ctr">
            <a:normAutofit/>
          </a:bodyPr>
          <a:lstStyle/>
          <a:p>
            <a:r>
              <a:rPr lang="tr-TR"/>
              <a:t>Asıl başlık stili için tıklatın</a:t>
            </a:r>
          </a:p>
        </p:txBody>
      </p:sp>
      <p:sp>
        <p:nvSpPr>
          <p:cNvPr id="3" name="2 Metin Yer Tutucusu"/>
          <p:cNvSpPr>
            <a:spLocks noGrp="1"/>
          </p:cNvSpPr>
          <p:nvPr>
            <p:ph type="body" idx="1"/>
          </p:nvPr>
        </p:nvSpPr>
        <p:spPr>
          <a:xfrm>
            <a:off x="378104" y="2436291"/>
            <a:ext cx="6805137" cy="6890569"/>
          </a:xfrm>
          <a:prstGeom prst="rect">
            <a:avLst/>
          </a:prstGeom>
        </p:spPr>
        <p:txBody>
          <a:bodyPr vert="horz" lIns="91089" tIns="45565" rIns="91089" bIns="4556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089" tIns="45565" rIns="91089" bIns="45565" rtlCol="0" anchor="ctr"/>
          <a:lstStyle>
            <a:lvl1pPr algn="l">
              <a:defRPr sz="1200">
                <a:solidFill>
                  <a:schemeClr val="tx1">
                    <a:tint val="75000"/>
                  </a:schemeClr>
                </a:solidFill>
              </a:defRPr>
            </a:lvl1pPr>
          </a:lstStyle>
          <a:p>
            <a:pPr defTabSz="1024523"/>
            <a:fld id="{7FDD98DA-A0EF-4DE8-B995-9AD1B8D6AFC0}" type="datetime1">
              <a:rPr lang="tr-TR" smtClean="0">
                <a:solidFill>
                  <a:prstClr val="black">
                    <a:tint val="75000"/>
                  </a:prstClr>
                </a:solidFill>
              </a:rPr>
              <a:pPr defTabSz="1024523"/>
              <a:t>24.08.2023</a:t>
            </a:fld>
            <a:endParaRPr lang="tr-TR">
              <a:solidFill>
                <a:prstClr val="black">
                  <a:tint val="75000"/>
                </a:prstClr>
              </a:solidFill>
            </a:endParaRPr>
          </a:p>
        </p:txBody>
      </p:sp>
      <p:sp>
        <p:nvSpPr>
          <p:cNvPr id="5" name="4 Altbilgi Yer Tutucusu"/>
          <p:cNvSpPr>
            <a:spLocks noGrp="1"/>
          </p:cNvSpPr>
          <p:nvPr>
            <p:ph type="ftr" sz="quarter" idx="3"/>
          </p:nvPr>
        </p:nvSpPr>
        <p:spPr>
          <a:xfrm>
            <a:off x="2583434" y="9677268"/>
            <a:ext cx="2394400" cy="555886"/>
          </a:xfrm>
          <a:prstGeom prst="rect">
            <a:avLst/>
          </a:prstGeom>
        </p:spPr>
        <p:txBody>
          <a:bodyPr vert="horz" lIns="91089" tIns="45565" rIns="91089" bIns="45565" rtlCol="0" anchor="ctr"/>
          <a:lstStyle>
            <a:lvl1pPr algn="ctr">
              <a:defRPr sz="1200">
                <a:solidFill>
                  <a:schemeClr val="tx1">
                    <a:tint val="75000"/>
                  </a:schemeClr>
                </a:solidFill>
              </a:defRPr>
            </a:lvl1pPr>
          </a:lstStyle>
          <a:p>
            <a:pPr defTabSz="1024523"/>
            <a:endParaRPr lang="tr-TR">
              <a:solidFill>
                <a:prstClr val="black">
                  <a:tint val="75000"/>
                </a:prstClr>
              </a:solidFill>
            </a:endParaRPr>
          </a:p>
        </p:txBody>
      </p:sp>
      <p:sp>
        <p:nvSpPr>
          <p:cNvPr id="6" name="5 Slayt Numarası Yer Tutucusu"/>
          <p:cNvSpPr>
            <a:spLocks noGrp="1"/>
          </p:cNvSpPr>
          <p:nvPr>
            <p:ph type="sldNum" sz="quarter" idx="4"/>
          </p:nvPr>
        </p:nvSpPr>
        <p:spPr>
          <a:xfrm>
            <a:off x="5418945" y="9677268"/>
            <a:ext cx="1764295" cy="555886"/>
          </a:xfrm>
          <a:prstGeom prst="rect">
            <a:avLst/>
          </a:prstGeom>
        </p:spPr>
        <p:txBody>
          <a:bodyPr vert="horz" lIns="91089" tIns="45565" rIns="91089" bIns="45565" rtlCol="0" anchor="ctr"/>
          <a:lstStyle>
            <a:lvl1pPr algn="r">
              <a:defRPr sz="1200">
                <a:solidFill>
                  <a:schemeClr val="tx1">
                    <a:tint val="75000"/>
                  </a:schemeClr>
                </a:solidFill>
              </a:defRPr>
            </a:lvl1pPr>
          </a:lstStyle>
          <a:p>
            <a:pPr defTabSz="1024523"/>
            <a:fld id="{F302176B-0E47-46AC-8F43-DAB4B8A37D06}" type="slidenum">
              <a:rPr lang="tr-TR" smtClean="0">
                <a:solidFill>
                  <a:prstClr val="black">
                    <a:tint val="75000"/>
                  </a:prstClr>
                </a:solidFill>
              </a:rPr>
              <a:pPr defTabSz="1024523"/>
              <a:t>‹#›</a:t>
            </a:fld>
            <a:endParaRPr lang="tr-TR">
              <a:solidFill>
                <a:prstClr val="black">
                  <a:tint val="75000"/>
                </a:prstClr>
              </a:solidFill>
            </a:endParaRPr>
          </a:p>
        </p:txBody>
      </p:sp>
    </p:spTree>
    <p:extLst>
      <p:ext uri="{BB962C8B-B14F-4D97-AF65-F5344CB8AC3E}">
        <p14:creationId xmlns:p14="http://schemas.microsoft.com/office/powerpoint/2010/main" xmlns="" val="14593714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0829" rtl="0" eaLnBrk="1" latinLnBrk="0" hangingPunct="1">
        <a:spcBef>
          <a:spcPct val="0"/>
        </a:spcBef>
        <a:buNone/>
        <a:defRPr sz="4400" kern="1200">
          <a:solidFill>
            <a:schemeClr val="tx1"/>
          </a:solidFill>
          <a:latin typeface="+mj-lt"/>
          <a:ea typeface="+mj-ea"/>
          <a:cs typeface="+mj-cs"/>
        </a:defRPr>
      </a:lvl1pPr>
    </p:titleStyle>
    <p:bodyStyle>
      <a:lvl1pPr marL="341561" indent="-341561" algn="l" defTabSz="91082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057" indent="-284645" algn="l" defTabSz="91082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548" indent="-227703" algn="l" defTabSz="91082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974"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391"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4809"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230"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653"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068"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829" rtl="0" eaLnBrk="1" latinLnBrk="0" hangingPunct="1">
        <a:defRPr sz="1800" kern="1200">
          <a:solidFill>
            <a:schemeClr val="tx1"/>
          </a:solidFill>
          <a:latin typeface="+mn-lt"/>
          <a:ea typeface="+mn-ea"/>
          <a:cs typeface="+mn-cs"/>
        </a:defRPr>
      </a:lvl1pPr>
      <a:lvl2pPr marL="455446" algn="l" defTabSz="910829" rtl="0" eaLnBrk="1" latinLnBrk="0" hangingPunct="1">
        <a:defRPr sz="1800" kern="1200">
          <a:solidFill>
            <a:schemeClr val="tx1"/>
          </a:solidFill>
          <a:latin typeface="+mn-lt"/>
          <a:ea typeface="+mn-ea"/>
          <a:cs typeface="+mn-cs"/>
        </a:defRPr>
      </a:lvl2pPr>
      <a:lvl3pPr marL="910829" algn="l" defTabSz="910829" rtl="0" eaLnBrk="1" latinLnBrk="0" hangingPunct="1">
        <a:defRPr sz="1800" kern="1200">
          <a:solidFill>
            <a:schemeClr val="tx1"/>
          </a:solidFill>
          <a:latin typeface="+mn-lt"/>
          <a:ea typeface="+mn-ea"/>
          <a:cs typeface="+mn-cs"/>
        </a:defRPr>
      </a:lvl3pPr>
      <a:lvl4pPr marL="1366266" algn="l" defTabSz="910829" rtl="0" eaLnBrk="1" latinLnBrk="0" hangingPunct="1">
        <a:defRPr sz="1800" kern="1200">
          <a:solidFill>
            <a:schemeClr val="tx1"/>
          </a:solidFill>
          <a:latin typeface="+mn-lt"/>
          <a:ea typeface="+mn-ea"/>
          <a:cs typeface="+mn-cs"/>
        </a:defRPr>
      </a:lvl4pPr>
      <a:lvl5pPr marL="1821678" algn="l" defTabSz="910829" rtl="0" eaLnBrk="1" latinLnBrk="0" hangingPunct="1">
        <a:defRPr sz="1800" kern="1200">
          <a:solidFill>
            <a:schemeClr val="tx1"/>
          </a:solidFill>
          <a:latin typeface="+mn-lt"/>
          <a:ea typeface="+mn-ea"/>
          <a:cs typeface="+mn-cs"/>
        </a:defRPr>
      </a:lvl5pPr>
      <a:lvl6pPr marL="2277097" algn="l" defTabSz="910829" rtl="0" eaLnBrk="1" latinLnBrk="0" hangingPunct="1">
        <a:defRPr sz="1800" kern="1200">
          <a:solidFill>
            <a:schemeClr val="tx1"/>
          </a:solidFill>
          <a:latin typeface="+mn-lt"/>
          <a:ea typeface="+mn-ea"/>
          <a:cs typeface="+mn-cs"/>
        </a:defRPr>
      </a:lvl6pPr>
      <a:lvl7pPr marL="2732517" algn="l" defTabSz="910829" rtl="0" eaLnBrk="1" latinLnBrk="0" hangingPunct="1">
        <a:defRPr sz="1800" kern="1200">
          <a:solidFill>
            <a:schemeClr val="tx1"/>
          </a:solidFill>
          <a:latin typeface="+mn-lt"/>
          <a:ea typeface="+mn-ea"/>
          <a:cs typeface="+mn-cs"/>
        </a:defRPr>
      </a:lvl7pPr>
      <a:lvl8pPr marL="3187939" algn="l" defTabSz="910829" rtl="0" eaLnBrk="1" latinLnBrk="0" hangingPunct="1">
        <a:defRPr sz="1800" kern="1200">
          <a:solidFill>
            <a:schemeClr val="tx1"/>
          </a:solidFill>
          <a:latin typeface="+mn-lt"/>
          <a:ea typeface="+mn-ea"/>
          <a:cs typeface="+mn-cs"/>
        </a:defRPr>
      </a:lvl8pPr>
      <a:lvl9pPr marL="3643361" algn="l" defTabSz="9108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3"/>
            <a:ext cx="6805137" cy="1740165"/>
          </a:xfrm>
          <a:prstGeom prst="rect">
            <a:avLst/>
          </a:prstGeom>
        </p:spPr>
        <p:txBody>
          <a:bodyPr vert="horz" lIns="91449" tIns="45725" rIns="91449" bIns="45725"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0"/>
            <a:ext cx="6805137" cy="6890569"/>
          </a:xfrm>
          <a:prstGeom prst="rect">
            <a:avLst/>
          </a:prstGeom>
        </p:spPr>
        <p:txBody>
          <a:bodyPr vert="horz" lIns="91449" tIns="45725" rIns="91449" bIns="4572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9" tIns="45725" rIns="91449" bIns="45725" rtlCol="0" anchor="ctr"/>
          <a:lstStyle>
            <a:lvl1pPr algn="l">
              <a:defRPr sz="1200">
                <a:solidFill>
                  <a:schemeClr val="tx1">
                    <a:tint val="75000"/>
                  </a:schemeClr>
                </a:solidFill>
              </a:defRPr>
            </a:lvl1pPr>
          </a:lstStyle>
          <a:p>
            <a:pPr defTabSz="1028620"/>
            <a:fld id="{7FDD98DA-A0EF-4DE8-B995-9AD1B8D6AFC0}" type="datetime1">
              <a:rPr lang="tr-TR" smtClean="0">
                <a:solidFill>
                  <a:prstClr val="black">
                    <a:tint val="75000"/>
                  </a:prstClr>
                </a:solidFill>
              </a:rPr>
              <a:pPr defTabSz="1028620"/>
              <a:t>24.08.2023</a:t>
            </a:fld>
            <a:endParaRPr lang="tr-TR">
              <a:solidFill>
                <a:prstClr val="black">
                  <a:tint val="75000"/>
                </a:prstClr>
              </a:solidFill>
            </a:endParaRPr>
          </a:p>
        </p:txBody>
      </p:sp>
      <p:sp>
        <p:nvSpPr>
          <p:cNvPr id="5" name="4 Altbilgi Yer Tutucusu"/>
          <p:cNvSpPr>
            <a:spLocks noGrp="1"/>
          </p:cNvSpPr>
          <p:nvPr>
            <p:ph type="ftr" sz="quarter" idx="3"/>
          </p:nvPr>
        </p:nvSpPr>
        <p:spPr>
          <a:xfrm>
            <a:off x="2583432" y="9677268"/>
            <a:ext cx="2394400" cy="555886"/>
          </a:xfrm>
          <a:prstGeom prst="rect">
            <a:avLst/>
          </a:prstGeom>
        </p:spPr>
        <p:txBody>
          <a:bodyPr vert="horz" lIns="91449" tIns="45725" rIns="91449" bIns="45725" rtlCol="0" anchor="ctr"/>
          <a:lstStyle>
            <a:lvl1pPr algn="ctr">
              <a:defRPr sz="1200">
                <a:solidFill>
                  <a:schemeClr val="tx1">
                    <a:tint val="75000"/>
                  </a:schemeClr>
                </a:solidFill>
              </a:defRPr>
            </a:lvl1pPr>
          </a:lstStyle>
          <a:p>
            <a:pPr defTabSz="1028620"/>
            <a:endParaRPr lang="tr-TR">
              <a:solidFill>
                <a:prstClr val="black">
                  <a:tint val="75000"/>
                </a:prstClr>
              </a:solidFill>
            </a:endParaRP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9" tIns="45725" rIns="91449" bIns="45725" rtlCol="0" anchor="ctr"/>
          <a:lstStyle>
            <a:lvl1pPr algn="r">
              <a:defRPr sz="1200">
                <a:solidFill>
                  <a:schemeClr val="tx1">
                    <a:tint val="75000"/>
                  </a:schemeClr>
                </a:solidFill>
              </a:defRPr>
            </a:lvl1pPr>
          </a:lstStyle>
          <a:p>
            <a:pPr defTabSz="1028620"/>
            <a:fld id="{F302176B-0E47-46AC-8F43-DAB4B8A37D06}" type="slidenum">
              <a:rPr lang="tr-TR" smtClean="0">
                <a:solidFill>
                  <a:prstClr val="black">
                    <a:tint val="75000"/>
                  </a:prstClr>
                </a:solidFill>
              </a:rPr>
              <a:pPr defTabSz="1028620"/>
              <a:t>‹#›</a:t>
            </a:fld>
            <a:endParaRPr lang="tr-TR">
              <a:solidFill>
                <a:prstClr val="black">
                  <a:tint val="75000"/>
                </a:prstClr>
              </a:solidFill>
            </a:endParaRPr>
          </a:p>
        </p:txBody>
      </p:sp>
    </p:spTree>
    <p:extLst>
      <p:ext uri="{BB962C8B-B14F-4D97-AF65-F5344CB8AC3E}">
        <p14:creationId xmlns:p14="http://schemas.microsoft.com/office/powerpoint/2010/main" xmlns="" val="11565077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91" rtl="0" eaLnBrk="1" latinLnBrk="0" hangingPunct="1">
        <a:spcBef>
          <a:spcPct val="0"/>
        </a:spcBef>
        <a:buNone/>
        <a:defRPr sz="4400" kern="1200">
          <a:solidFill>
            <a:schemeClr val="tx1"/>
          </a:solidFill>
          <a:latin typeface="+mj-lt"/>
          <a:ea typeface="+mj-ea"/>
          <a:cs typeface="+mj-cs"/>
        </a:defRPr>
      </a:lvl1pPr>
    </p:titleStyle>
    <p:bodyStyle>
      <a:lvl1pPr marL="342934" indent="-342934" algn="l" defTabSz="9144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l" defTabSz="9144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l" defTabSz="9144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Yuvarlatılmış Dikdörtgen 6"/>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9" name="Yuvarlatılmış Dikdörtgen 8"/>
          <p:cNvSpPr/>
          <p:nvPr/>
        </p:nvSpPr>
        <p:spPr>
          <a:xfrm>
            <a:off x="346150" y="660992"/>
            <a:ext cx="6868982" cy="835279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3" name="Başlık Yer Tutucusu 12"/>
          <p:cNvSpPr>
            <a:spLocks noGrp="1"/>
          </p:cNvSpPr>
          <p:nvPr>
            <p:ph type="title"/>
          </p:nvPr>
        </p:nvSpPr>
        <p:spPr>
          <a:xfrm>
            <a:off x="415871" y="7590332"/>
            <a:ext cx="6767330" cy="1600951"/>
          </a:xfrm>
          <a:prstGeom prst="rect">
            <a:avLst/>
          </a:prstGeom>
        </p:spPr>
        <p:txBody>
          <a:bodyPr vert="horz" anchor="b">
            <a:normAutofit/>
          </a:bodyPr>
          <a:lstStyle/>
          <a:p>
            <a:r>
              <a:rPr kumimoji="0" lang="tr-TR"/>
              <a:t>Asıl başlık stili için tıklatın</a:t>
            </a:r>
            <a:endParaRPr kumimoji="0" lang="en-US"/>
          </a:p>
        </p:txBody>
      </p:sp>
      <p:sp>
        <p:nvSpPr>
          <p:cNvPr id="4" name="Metin Yer Tutucusu 3"/>
          <p:cNvSpPr>
            <a:spLocks noGrp="1"/>
          </p:cNvSpPr>
          <p:nvPr>
            <p:ph type="body" idx="1"/>
          </p:nvPr>
        </p:nvSpPr>
        <p:spPr>
          <a:xfrm>
            <a:off x="415871" y="807436"/>
            <a:ext cx="6767330" cy="6375964"/>
          </a:xfrm>
          <a:prstGeom prst="rect">
            <a:avLst/>
          </a:prstGeom>
        </p:spPr>
        <p:txBody>
          <a:bodyPr vert="horz" lIns="182880" tIns="9144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5" name="Veri Yer Tutucusu 24"/>
          <p:cNvSpPr>
            <a:spLocks noGrp="1"/>
          </p:cNvSpPr>
          <p:nvPr>
            <p:ph type="dt" sz="half" idx="2"/>
          </p:nvPr>
        </p:nvSpPr>
        <p:spPr>
          <a:xfrm>
            <a:off x="3122684" y="9305059"/>
            <a:ext cx="1890316" cy="555886"/>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A332509-DFE8-44DB-8C82-F6C3A3B9A594}" type="datetime1">
              <a:rPr lang="tr-TR" smtClean="0">
                <a:solidFill>
                  <a:srgbClr val="E3DED1">
                    <a:shade val="50000"/>
                  </a:srgbClr>
                </a:solidFill>
              </a:rPr>
              <a:pPr/>
              <a:t>24.08.2023</a:t>
            </a:fld>
            <a:endParaRPr lang="tr-TR">
              <a:solidFill>
                <a:srgbClr val="E3DED1">
                  <a:shade val="50000"/>
                </a:srgbClr>
              </a:solidFill>
            </a:endParaRPr>
          </a:p>
        </p:txBody>
      </p:sp>
      <p:sp>
        <p:nvSpPr>
          <p:cNvPr id="18" name="Altbilgi Yer Tutucusu 17"/>
          <p:cNvSpPr>
            <a:spLocks noGrp="1"/>
          </p:cNvSpPr>
          <p:nvPr>
            <p:ph type="ftr" sz="quarter" idx="3"/>
          </p:nvPr>
        </p:nvSpPr>
        <p:spPr>
          <a:xfrm>
            <a:off x="5012999" y="9305059"/>
            <a:ext cx="1890316" cy="555886"/>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solidFill>
                <a:srgbClr val="E3DED1">
                  <a:shade val="50000"/>
                </a:srgbClr>
              </a:solidFill>
            </a:endParaRPr>
          </a:p>
        </p:txBody>
      </p:sp>
      <p:sp>
        <p:nvSpPr>
          <p:cNvPr id="5" name="Slayt Numarası Yer Tutucusu 4"/>
          <p:cNvSpPr>
            <a:spLocks noGrp="1"/>
          </p:cNvSpPr>
          <p:nvPr>
            <p:ph type="sldNum" sz="quarter" idx="4"/>
          </p:nvPr>
        </p:nvSpPr>
        <p:spPr>
          <a:xfrm>
            <a:off x="6903314" y="9305059"/>
            <a:ext cx="378063" cy="555886"/>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xmlns="" val="219750295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4"/>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1"/>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0" tIns="45720" rIns="91440" bIns="45720" rtlCol="0" anchor="ctr"/>
          <a:lstStyle>
            <a:lvl1pPr algn="l">
              <a:defRPr sz="1200">
                <a:solidFill>
                  <a:schemeClr val="tx1">
                    <a:tint val="75000"/>
                  </a:schemeClr>
                </a:solidFill>
              </a:defRPr>
            </a:lvl1pPr>
          </a:lstStyle>
          <a:p>
            <a:fld id="{7FDD98DA-A0EF-4DE8-B995-9AD1B8D6AFC0}" type="datetime1">
              <a:rPr lang="tr-TR" smtClean="0"/>
              <a:pPr/>
              <a:t>24.08.2023</a:t>
            </a:fld>
            <a:endParaRPr lang="tr-TR"/>
          </a:p>
        </p:txBody>
      </p:sp>
      <p:sp>
        <p:nvSpPr>
          <p:cNvPr id="5" name="4 Altbilgi Yer Tutucusu"/>
          <p:cNvSpPr>
            <a:spLocks noGrp="1"/>
          </p:cNvSpPr>
          <p:nvPr>
            <p:ph type="ftr" sz="quarter" idx="3"/>
          </p:nvPr>
        </p:nvSpPr>
        <p:spPr>
          <a:xfrm>
            <a:off x="2583433" y="9677268"/>
            <a:ext cx="2394400" cy="555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52191964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33"/>
          <p:cNvSpPr>
            <a:spLocks noChangeArrowheads="1"/>
          </p:cNvSpPr>
          <p:nvPr/>
        </p:nvSpPr>
        <p:spPr bwMode="auto">
          <a:xfrm>
            <a:off x="97413" y="1"/>
            <a:ext cx="7366436" cy="10440988"/>
          </a:xfrm>
          <a:prstGeom prst="rect">
            <a:avLst/>
          </a:prstGeom>
          <a:solidFill>
            <a:srgbClr val="4BACC6"/>
          </a:solidFill>
          <a:ln w="127000" cmpd="dbl">
            <a:solidFill>
              <a:srgbClr val="4BACC6"/>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6" name="Rectangle 1534"/>
          <p:cNvSpPr>
            <a:spLocks noChangeArrowheads="1"/>
          </p:cNvSpPr>
          <p:nvPr/>
        </p:nvSpPr>
        <p:spPr bwMode="auto">
          <a:xfrm>
            <a:off x="1775798" y="356183"/>
            <a:ext cx="5688052" cy="9428351"/>
          </a:xfrm>
          <a:prstGeom prst="rect">
            <a:avLst/>
          </a:prstGeom>
          <a:gradFill rotWithShape="0">
            <a:gsLst>
              <a:gs pos="0">
                <a:srgbClr val="8064A2"/>
              </a:gs>
              <a:gs pos="100000">
                <a:srgbClr val="5E4878"/>
              </a:gs>
            </a:gsLst>
            <a:path path="shape">
              <a:fillToRect l="50000" t="50000" r="50000" b="50000"/>
            </a:path>
          </a:gradFill>
          <a:ln>
            <a:noFill/>
          </a:ln>
          <a:effectLst>
            <a:outerShdw dist="28398" dir="3806097" algn="ctr" rotWithShape="0">
              <a:srgbClr val="3F3151"/>
            </a:outerShdw>
          </a:effectLst>
          <a:extLst>
            <a:ext uri="{91240B29-F687-4F45-9708-019B960494DF}">
              <a14:hiddenLine xmlns:a14="http://schemas.microsoft.com/office/drawing/2010/main" xmlns="" w="0">
                <a:solidFill>
                  <a:srgbClr val="000000"/>
                </a:solidFill>
                <a:miter lim="800000"/>
                <a:headEnd/>
                <a:tailEnd/>
              </a14:hiddenLine>
            </a:ext>
          </a:extLst>
        </p:spPr>
        <p:txBody>
          <a:bodyPr vert="horz" wrap="square" lIns="252042" tIns="1512252" rIns="504084" bIns="50408" numCol="1" anchor="t" anchorCtr="0" compatLnSpc="1">
            <a:prstTxWarp prst="textNoShape">
              <a:avLst/>
            </a:prstTxWarp>
          </a:bodyPr>
          <a:lstStyle/>
          <a:p>
            <a:pPr defTabSz="1008126" fontAlgn="base">
              <a:spcBef>
                <a:spcPct val="0"/>
              </a:spcBef>
              <a:spcAft>
                <a:spcPct val="0"/>
              </a:spcAft>
            </a:pPr>
            <a:endParaRPr lang="tr-TR" sz="1985" b="1" dirty="0">
              <a:solidFill>
                <a:srgbClr val="FFFF69"/>
              </a:solidFill>
              <a:latin typeface="Arial" pitchFamily="34" charset="0"/>
              <a:cs typeface="Arial" pitchFamily="34" charset="0"/>
            </a:endParaRPr>
          </a:p>
          <a:p>
            <a:pPr algn="ctr" defTabSz="1008126" fontAlgn="base">
              <a:spcBef>
                <a:spcPct val="0"/>
              </a:spcBef>
              <a:spcAft>
                <a:spcPct val="0"/>
              </a:spcAft>
            </a:pPr>
            <a:r>
              <a:rPr lang="tr-TR" sz="1985" b="1" dirty="0">
                <a:solidFill>
                  <a:srgbClr val="FFFF69"/>
                </a:solidFill>
                <a:latin typeface="Arial" pitchFamily="34" charset="0"/>
                <a:cs typeface="Arial" pitchFamily="34" charset="0"/>
              </a:rPr>
              <a:t/>
            </a:r>
            <a:br>
              <a:rPr lang="tr-TR" sz="1985" b="1" dirty="0">
                <a:solidFill>
                  <a:srgbClr val="FFFF69"/>
                </a:solidFill>
                <a:latin typeface="Arial" pitchFamily="34" charset="0"/>
                <a:cs typeface="Arial" pitchFamily="34" charset="0"/>
              </a:rPr>
            </a:br>
            <a:r>
              <a:rPr lang="tr-TR" sz="2205" b="1" dirty="0">
                <a:solidFill>
                  <a:srgbClr val="FFFF00"/>
                </a:solidFill>
                <a:latin typeface="Times New Roman" pitchFamily="18" charset="0"/>
                <a:cs typeface="Arial" pitchFamily="34" charset="0"/>
              </a:rPr>
              <a:t/>
            </a:r>
            <a:br>
              <a:rPr lang="tr-TR" sz="2205" b="1" dirty="0">
                <a:solidFill>
                  <a:srgbClr val="FFFF00"/>
                </a:solidFill>
                <a:latin typeface="Times New Roman" pitchFamily="18" charset="0"/>
                <a:cs typeface="Arial" pitchFamily="34" charset="0"/>
              </a:rPr>
            </a:b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r>
              <a:rPr lang="tr-TR" sz="5513" b="1" dirty="0" smtClean="0">
                <a:solidFill>
                  <a:srgbClr val="FFFFFF"/>
                </a:solidFill>
                <a:latin typeface="Times New Roman" pitchFamily="18" charset="0"/>
                <a:cs typeface="Arial" pitchFamily="34" charset="0"/>
              </a:rPr>
              <a:t>2021-2023 </a:t>
            </a:r>
            <a:r>
              <a:rPr lang="tr-TR" sz="5513" b="1" dirty="0">
                <a:solidFill>
                  <a:srgbClr val="FFFFFF"/>
                </a:solidFill>
                <a:latin typeface="Times New Roman" pitchFamily="18" charset="0"/>
                <a:cs typeface="Arial" pitchFamily="34" charset="0"/>
              </a:rPr>
              <a:t>STRATEJİK PLAN</a:t>
            </a:r>
            <a:endParaRPr lang="tr-TR" sz="55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b="1" dirty="0">
                <a:solidFill>
                  <a:srgbClr val="FFFFFF"/>
                </a:solidFill>
                <a:latin typeface="Times New Roman" pitchFamily="18" charset="0"/>
                <a:cs typeface="Arial" pitchFamily="34" charset="0"/>
              </a:rPr>
              <a:t/>
            </a:r>
            <a:br>
              <a:rPr lang="tr-TR" sz="1213" b="1"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985" dirty="0">
              <a:solidFill>
                <a:prstClr val="black"/>
              </a:solidFill>
              <a:latin typeface="Arial" pitchFamily="34" charset="0"/>
              <a:cs typeface="Arial" pitchFamily="34" charset="0"/>
            </a:endParaRPr>
          </a:p>
        </p:txBody>
      </p:sp>
      <p:grpSp>
        <p:nvGrpSpPr>
          <p:cNvPr id="9" name="Group 1536"/>
          <p:cNvGrpSpPr>
            <a:grpSpLocks/>
          </p:cNvGrpSpPr>
          <p:nvPr/>
        </p:nvGrpSpPr>
        <p:grpSpPr bwMode="auto">
          <a:xfrm rot="5400000">
            <a:off x="3917402" y="6434684"/>
            <a:ext cx="1683781" cy="4426490"/>
            <a:chOff x="238" y="3547"/>
            <a:chExt cx="3051" cy="8094"/>
          </a:xfrm>
        </p:grpSpPr>
        <p:sp>
          <p:nvSpPr>
            <p:cNvPr id="10" name="Rectangle 1537"/>
            <p:cNvSpPr>
              <a:spLocks noChangeArrowheads="1"/>
            </p:cNvSpPr>
            <p:nvPr/>
          </p:nvSpPr>
          <p:spPr bwMode="auto">
            <a:xfrm flipH="1">
              <a:off x="1764" y="6785"/>
              <a:ext cx="1525" cy="1618"/>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11" name="Rectangle 1538"/>
            <p:cNvSpPr>
              <a:spLocks noChangeArrowheads="1"/>
            </p:cNvSpPr>
            <p:nvPr/>
          </p:nvSpPr>
          <p:spPr bwMode="auto">
            <a:xfrm flipH="1">
              <a:off x="1764" y="5166"/>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12" name="Rectangle 1539"/>
            <p:cNvSpPr>
              <a:spLocks noChangeArrowheads="1"/>
            </p:cNvSpPr>
            <p:nvPr/>
          </p:nvSpPr>
          <p:spPr bwMode="auto">
            <a:xfrm flipH="1">
              <a:off x="238" y="5166"/>
              <a:ext cx="1526" cy="1619"/>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13" name="Rectangle 1540"/>
            <p:cNvSpPr>
              <a:spLocks noChangeArrowheads="1"/>
            </p:cNvSpPr>
            <p:nvPr/>
          </p:nvSpPr>
          <p:spPr bwMode="auto">
            <a:xfrm flipH="1">
              <a:off x="238" y="3547"/>
              <a:ext cx="1526"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14" name="Rectangle 1541"/>
            <p:cNvSpPr>
              <a:spLocks noChangeArrowheads="1"/>
            </p:cNvSpPr>
            <p:nvPr/>
          </p:nvSpPr>
          <p:spPr bwMode="auto">
            <a:xfrm flipH="1">
              <a:off x="238" y="6785"/>
              <a:ext cx="1526" cy="1618"/>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15" name="Rectangle 1542"/>
            <p:cNvSpPr>
              <a:spLocks noChangeArrowheads="1"/>
            </p:cNvSpPr>
            <p:nvPr/>
          </p:nvSpPr>
          <p:spPr bwMode="auto">
            <a:xfrm flipH="1">
              <a:off x="1764" y="8403"/>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sp>
          <p:nvSpPr>
            <p:cNvPr id="16" name="Rectangle 1543"/>
            <p:cNvSpPr>
              <a:spLocks noChangeArrowheads="1"/>
            </p:cNvSpPr>
            <p:nvPr/>
          </p:nvSpPr>
          <p:spPr bwMode="auto">
            <a:xfrm flipH="1">
              <a:off x="1764" y="10022"/>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dirty="0">
                <a:solidFill>
                  <a:prstClr val="black"/>
                </a:solidFill>
                <a:latin typeface="Calibri"/>
              </a:endParaRPr>
            </a:p>
          </p:txBody>
        </p:sp>
      </p:grpSp>
      <p:pic>
        <p:nvPicPr>
          <p:cNvPr id="1037" name="Resim 39" descr="http://tiryakihasanpasa.k12.tr/Themes/59/[18098889]meb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956796" y="4459255"/>
            <a:ext cx="9728625" cy="1522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Metin kutusu 6">
            <a:extLst>
              <a:ext uri="{FF2B5EF4-FFF2-40B4-BE49-F238E27FC236}">
                <a16:creationId xmlns:a16="http://schemas.microsoft.com/office/drawing/2014/main" xmlns="" id="{548926CE-036D-42B2-A8A2-AFD174A53854}"/>
              </a:ext>
            </a:extLst>
          </p:cNvPr>
          <p:cNvSpPr txBox="1"/>
          <p:nvPr/>
        </p:nvSpPr>
        <p:spPr>
          <a:xfrm>
            <a:off x="1775798" y="1125155"/>
            <a:ext cx="5639189" cy="1721049"/>
          </a:xfrm>
          <a:prstGeom prst="rect">
            <a:avLst/>
          </a:prstGeom>
          <a:noFill/>
        </p:spPr>
        <p:txBody>
          <a:bodyPr wrap="square" rtlCol="0">
            <a:spAutoFit/>
          </a:bodyPr>
          <a:lstStyle/>
          <a:p>
            <a:pPr algn="ctr" defTabSz="1008126"/>
            <a:r>
              <a:rPr lang="tr-TR" sz="3528" b="1" dirty="0">
                <a:solidFill>
                  <a:prstClr val="black"/>
                </a:solidFill>
              </a:rPr>
              <a:t>T.C.</a:t>
            </a:r>
          </a:p>
          <a:p>
            <a:pPr algn="ctr" defTabSz="1008126"/>
            <a:r>
              <a:rPr lang="tr-TR" sz="3528" b="1" dirty="0" smtClean="0">
                <a:solidFill>
                  <a:prstClr val="black"/>
                </a:solidFill>
                <a:latin typeface="Calibri"/>
              </a:rPr>
              <a:t>ŞEHİT SAMET ÜSTÜNER ORTAOKULU</a:t>
            </a:r>
            <a:endParaRPr lang="tr-TR" sz="3528" b="1" dirty="0">
              <a:solidFill>
                <a:prstClr val="black"/>
              </a:solidFill>
              <a:latin typeface="Calibri"/>
            </a:endParaRPr>
          </a:p>
        </p:txBody>
      </p:sp>
      <p:pic>
        <p:nvPicPr>
          <p:cNvPr id="2050" name="Picture 2" descr="C:\Users\acer\Desktop\okul logo\logo1.png"/>
          <p:cNvPicPr>
            <a:picLocks noChangeAspect="1" noChangeArrowheads="1"/>
          </p:cNvPicPr>
          <p:nvPr/>
        </p:nvPicPr>
        <p:blipFill>
          <a:blip r:embed="rId3" cstate="print"/>
          <a:srcRect/>
          <a:stretch>
            <a:fillRect/>
          </a:stretch>
        </p:blipFill>
        <p:spPr bwMode="auto">
          <a:xfrm>
            <a:off x="6210300" y="406983"/>
            <a:ext cx="1204687" cy="1204687"/>
          </a:xfrm>
          <a:prstGeom prst="rect">
            <a:avLst/>
          </a:prstGeom>
          <a:noFill/>
        </p:spPr>
      </p:pic>
      <p:pic>
        <p:nvPicPr>
          <p:cNvPr id="2054" name="Picture 6" descr="Dosya:Milli Eğitim Bakanlığı Logo.svg - Vikipedi"/>
          <p:cNvPicPr>
            <a:picLocks noChangeAspect="1" noChangeArrowheads="1"/>
          </p:cNvPicPr>
          <p:nvPr/>
        </p:nvPicPr>
        <p:blipFill>
          <a:blip r:embed="rId4" cstate="print"/>
          <a:srcRect/>
          <a:stretch>
            <a:fillRect/>
          </a:stretch>
        </p:blipFill>
        <p:spPr bwMode="auto">
          <a:xfrm>
            <a:off x="1900775" y="419683"/>
            <a:ext cx="1242787" cy="1242787"/>
          </a:xfrm>
          <a:prstGeom prst="rect">
            <a:avLst/>
          </a:prstGeom>
          <a:noFill/>
        </p:spPr>
      </p:pic>
    </p:spTree>
    <p:extLst>
      <p:ext uri="{BB962C8B-B14F-4D97-AF65-F5344CB8AC3E}">
        <p14:creationId xmlns:p14="http://schemas.microsoft.com/office/powerpoint/2010/main" xmlns="" val="156683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 57"/>
          <p:cNvGrpSpPr/>
          <p:nvPr/>
        </p:nvGrpSpPr>
        <p:grpSpPr>
          <a:xfrm>
            <a:off x="1105173" y="366302"/>
            <a:ext cx="5392283" cy="285794"/>
            <a:chOff x="825708" y="3383326"/>
            <a:chExt cx="5702821" cy="285751"/>
          </a:xfrm>
          <a:solidFill>
            <a:srgbClr val="CE8604"/>
          </a:solidFill>
        </p:grpSpPr>
        <p:sp>
          <p:nvSpPr>
            <p:cNvPr id="59" name="Yuvarlatılmış Dikdörtgen 58"/>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Stratejik Yönetim Süreci</a:t>
              </a:r>
            </a:p>
          </p:txBody>
        </p:sp>
        <p:sp>
          <p:nvSpPr>
            <p:cNvPr id="60" name="Yuvarlatılmış Dikdörtgen 59"/>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2</a:t>
              </a:r>
            </a:p>
          </p:txBody>
        </p:sp>
      </p:grpSp>
      <p:sp>
        <p:nvSpPr>
          <p:cNvPr id="2" name="Dikdörtgen 1"/>
          <p:cNvSpPr/>
          <p:nvPr/>
        </p:nvSpPr>
        <p:spPr>
          <a:xfrm>
            <a:off x="530277" y="634142"/>
            <a:ext cx="6553430" cy="889794"/>
          </a:xfrm>
          <a:prstGeom prst="rect">
            <a:avLst/>
          </a:prstGeom>
        </p:spPr>
        <p:txBody>
          <a:bodyPr wrap="square" lIns="91080" tIns="45561" rIns="91080" bIns="45561">
            <a:spAutoFit/>
          </a:bodyPr>
          <a:lstStyle/>
          <a:p>
            <a:pPr algn="just" defTabSz="265661">
              <a:lnSpc>
                <a:spcPct val="150000"/>
              </a:lnSpc>
              <a:spcAft>
                <a:spcPts val="1000"/>
              </a:spcAft>
            </a:pPr>
            <a:r>
              <a:rPr lang="tr-TR" sz="12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Şekil 2</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’deki stratejik yönetim sürecinin tamamını içerecek şekilde stratejik plan hazırlık süreci, durum analizi, geleceğe bakış, strateji geliştirme, eylem planları, izleme ve değerlendirme, stratejik planın güncellenmesi ve stratejik planın sunulması bölümlerinden oluşmaktadır.</a:t>
            </a:r>
          </a:p>
        </p:txBody>
      </p:sp>
      <p:sp>
        <p:nvSpPr>
          <p:cNvPr id="11" name="Dikdörtgen 10"/>
          <p:cNvSpPr/>
          <p:nvPr/>
        </p:nvSpPr>
        <p:spPr>
          <a:xfrm>
            <a:off x="454077" y="1791774"/>
            <a:ext cx="5318980" cy="1015663"/>
          </a:xfrm>
          <a:prstGeom prst="rect">
            <a:avLst/>
          </a:prstGeom>
        </p:spPr>
        <p:txBody>
          <a:bodyPr wrap="square">
            <a:spAutoFit/>
          </a:bodyPr>
          <a:lstStyle/>
          <a:p>
            <a:pPr marL="342900" indent="-342900">
              <a:buFont typeface="Arial" panose="020B0604020202020204" pitchFamily="34" charset="0"/>
              <a:buChar char="•"/>
            </a:pPr>
            <a:r>
              <a:rPr lang="tr-TR" sz="1200" dirty="0"/>
              <a:t>Planın sahiplenilmesi</a:t>
            </a:r>
          </a:p>
          <a:p>
            <a:pPr marL="342900" indent="-342900">
              <a:buFont typeface="Arial" panose="020B0604020202020204" pitchFamily="34" charset="0"/>
              <a:buChar char="•"/>
            </a:pPr>
            <a:r>
              <a:rPr lang="tr-TR" sz="1200" dirty="0"/>
              <a:t>Planlama sürecinin organizasyonu</a:t>
            </a:r>
          </a:p>
          <a:p>
            <a:pPr marL="342900" indent="-342900">
              <a:buFont typeface="Arial" panose="020B0604020202020204" pitchFamily="34" charset="0"/>
              <a:buChar char="•"/>
            </a:pPr>
            <a:r>
              <a:rPr lang="tr-TR" sz="1200" dirty="0"/>
              <a:t>İhtiyaçların tespiti</a:t>
            </a:r>
          </a:p>
          <a:p>
            <a:pPr marL="342900" indent="-342900">
              <a:buFont typeface="Arial" panose="020B0604020202020204" pitchFamily="34" charset="0"/>
              <a:buChar char="•"/>
            </a:pPr>
            <a:r>
              <a:rPr lang="tr-TR" sz="1200" dirty="0"/>
              <a:t>Zaman planı</a:t>
            </a:r>
          </a:p>
          <a:p>
            <a:pPr marL="342900" indent="-342900">
              <a:buFont typeface="Arial" panose="020B0604020202020204" pitchFamily="34" charset="0"/>
              <a:buChar char="•"/>
            </a:pPr>
            <a:r>
              <a:rPr lang="tr-TR" sz="1200" dirty="0"/>
              <a:t>Hazırlık programı</a:t>
            </a:r>
          </a:p>
        </p:txBody>
      </p:sp>
      <p:cxnSp>
        <p:nvCxnSpPr>
          <p:cNvPr id="13" name="Düz Bağlayıcı 12"/>
          <p:cNvCxnSpPr/>
          <p:nvPr/>
        </p:nvCxnSpPr>
        <p:spPr>
          <a:xfrm>
            <a:off x="530277" y="1625600"/>
            <a:ext cx="647377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55" name="Düz Bağlayıcı 54"/>
          <p:cNvCxnSpPr/>
          <p:nvPr/>
        </p:nvCxnSpPr>
        <p:spPr>
          <a:xfrm>
            <a:off x="530276" y="2823210"/>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56" name="Dikdörtgen 55"/>
          <p:cNvSpPr/>
          <p:nvPr/>
        </p:nvSpPr>
        <p:spPr>
          <a:xfrm>
            <a:off x="454077" y="2896134"/>
            <a:ext cx="5318980" cy="1938992"/>
          </a:xfrm>
          <a:prstGeom prst="rect">
            <a:avLst/>
          </a:prstGeom>
        </p:spPr>
        <p:txBody>
          <a:bodyPr wrap="square">
            <a:spAutoFit/>
          </a:bodyPr>
          <a:lstStyle/>
          <a:p>
            <a:pPr marL="342900" indent="-342900">
              <a:buFont typeface="Arial" panose="020B0604020202020204" pitchFamily="34" charset="0"/>
              <a:buChar char="•"/>
            </a:pPr>
            <a:r>
              <a:rPr lang="tr-TR" sz="1200" dirty="0"/>
              <a:t>Kurumsal tarihçe</a:t>
            </a:r>
          </a:p>
          <a:p>
            <a:pPr marL="342900" indent="-342900">
              <a:buFont typeface="Arial" panose="020B0604020202020204" pitchFamily="34" charset="0"/>
              <a:buChar char="•"/>
            </a:pPr>
            <a:r>
              <a:rPr lang="tr-TR" sz="1200" dirty="0"/>
              <a:t>Uygulanmakta olan stratejik planın </a:t>
            </a:r>
          </a:p>
          <a:p>
            <a:r>
              <a:rPr lang="tr-TR" sz="1200" dirty="0"/>
              <a:t>          değerlendirilmesi</a:t>
            </a:r>
          </a:p>
          <a:p>
            <a:pPr marL="342900" indent="-342900">
              <a:buFont typeface="Arial" panose="020B0604020202020204" pitchFamily="34" charset="0"/>
              <a:buChar char="•"/>
            </a:pPr>
            <a:r>
              <a:rPr lang="tr-TR" sz="1200" dirty="0"/>
              <a:t>Mevzuat analizi</a:t>
            </a:r>
          </a:p>
          <a:p>
            <a:pPr marL="342900" indent="-342900">
              <a:buFont typeface="Arial" panose="020B0604020202020204" pitchFamily="34" charset="0"/>
              <a:buChar char="•"/>
            </a:pPr>
            <a:r>
              <a:rPr lang="tr-TR" sz="1200" dirty="0"/>
              <a:t>Üst politika belgeleri analizi</a:t>
            </a:r>
          </a:p>
          <a:p>
            <a:pPr marL="342900" indent="-342900">
              <a:buFont typeface="Arial" panose="020B0604020202020204" pitchFamily="34" charset="0"/>
              <a:buChar char="•"/>
            </a:pPr>
            <a:r>
              <a:rPr lang="tr-TR" sz="1200" dirty="0"/>
              <a:t>Faaliyet alanları ile ürün ve hizmetlerin</a:t>
            </a:r>
          </a:p>
          <a:p>
            <a:r>
              <a:rPr lang="tr-TR" sz="1200" dirty="0"/>
              <a:t>          belirlenmesi</a:t>
            </a:r>
          </a:p>
          <a:p>
            <a:pPr marL="342900" indent="-342900">
              <a:buFont typeface="Arial" panose="020B0604020202020204" pitchFamily="34" charset="0"/>
              <a:buChar char="•"/>
            </a:pPr>
            <a:r>
              <a:rPr lang="tr-TR" sz="1200" dirty="0"/>
              <a:t>Paydaş analizi</a:t>
            </a:r>
          </a:p>
          <a:p>
            <a:pPr marL="342900" indent="-342900">
              <a:buFont typeface="Arial" panose="020B0604020202020204" pitchFamily="34" charset="0"/>
              <a:buChar char="•"/>
            </a:pPr>
            <a:r>
              <a:rPr lang="tr-TR" sz="1200" dirty="0"/>
              <a:t>Kuruluş içi analiz</a:t>
            </a:r>
          </a:p>
          <a:p>
            <a:pPr marL="342900" indent="-342900">
              <a:buFont typeface="Arial" panose="020B0604020202020204" pitchFamily="34" charset="0"/>
              <a:buChar char="•"/>
            </a:pPr>
            <a:r>
              <a:rPr lang="tr-TR" sz="1200" dirty="0"/>
              <a:t>GZFT analizi</a:t>
            </a:r>
          </a:p>
        </p:txBody>
      </p:sp>
      <p:cxnSp>
        <p:nvCxnSpPr>
          <p:cNvPr id="57" name="Düz Bağlayıcı 56"/>
          <p:cNvCxnSpPr/>
          <p:nvPr/>
        </p:nvCxnSpPr>
        <p:spPr>
          <a:xfrm>
            <a:off x="530275" y="4818854"/>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61" name="Dikdörtgen 60"/>
          <p:cNvSpPr/>
          <p:nvPr/>
        </p:nvSpPr>
        <p:spPr>
          <a:xfrm>
            <a:off x="454077" y="4901938"/>
            <a:ext cx="5318980" cy="646331"/>
          </a:xfrm>
          <a:prstGeom prst="rect">
            <a:avLst/>
          </a:prstGeom>
        </p:spPr>
        <p:txBody>
          <a:bodyPr wrap="square">
            <a:spAutoFit/>
          </a:bodyPr>
          <a:lstStyle/>
          <a:p>
            <a:pPr marL="342900" indent="-342900">
              <a:buFont typeface="Arial" panose="020B0604020202020204" pitchFamily="34" charset="0"/>
              <a:buChar char="•"/>
            </a:pPr>
            <a:r>
              <a:rPr lang="tr-TR" sz="1200" dirty="0"/>
              <a:t>Misyon</a:t>
            </a:r>
          </a:p>
          <a:p>
            <a:pPr marL="342900" indent="-342900">
              <a:buFont typeface="Arial" panose="020B0604020202020204" pitchFamily="34" charset="0"/>
              <a:buChar char="•"/>
            </a:pPr>
            <a:r>
              <a:rPr lang="tr-TR" sz="1200" dirty="0"/>
              <a:t>Vizyon</a:t>
            </a:r>
          </a:p>
          <a:p>
            <a:pPr marL="342900" indent="-342900">
              <a:buFont typeface="Arial" panose="020B0604020202020204" pitchFamily="34" charset="0"/>
              <a:buChar char="•"/>
            </a:pPr>
            <a:r>
              <a:rPr lang="tr-TR" sz="1200" dirty="0"/>
              <a:t>Temel değerler</a:t>
            </a:r>
          </a:p>
        </p:txBody>
      </p:sp>
      <p:cxnSp>
        <p:nvCxnSpPr>
          <p:cNvPr id="62" name="Düz Bağlayıcı 61"/>
          <p:cNvCxnSpPr/>
          <p:nvPr/>
        </p:nvCxnSpPr>
        <p:spPr>
          <a:xfrm>
            <a:off x="530277" y="5663404"/>
            <a:ext cx="4824000" cy="0"/>
          </a:xfrm>
          <a:prstGeom prst="line">
            <a:avLst/>
          </a:prstGeom>
          <a:ln w="57150"/>
        </p:spPr>
        <p:style>
          <a:lnRef idx="1">
            <a:schemeClr val="dk1"/>
          </a:lnRef>
          <a:fillRef idx="0">
            <a:schemeClr val="dk1"/>
          </a:fillRef>
          <a:effectRef idx="0">
            <a:schemeClr val="dk1"/>
          </a:effectRef>
          <a:fontRef idx="minor">
            <a:schemeClr val="tx1"/>
          </a:fontRef>
        </p:style>
      </p:cxnSp>
      <p:sp>
        <p:nvSpPr>
          <p:cNvPr id="63" name="Dikdörtgen 62"/>
          <p:cNvSpPr/>
          <p:nvPr/>
        </p:nvSpPr>
        <p:spPr>
          <a:xfrm>
            <a:off x="454077" y="5749067"/>
            <a:ext cx="5318980" cy="830997"/>
          </a:xfrm>
          <a:prstGeom prst="rect">
            <a:avLst/>
          </a:prstGeom>
        </p:spPr>
        <p:txBody>
          <a:bodyPr wrap="square">
            <a:spAutoFit/>
          </a:bodyPr>
          <a:lstStyle/>
          <a:p>
            <a:pPr marL="342900" indent="-342900">
              <a:buFont typeface="Arial" panose="020B0604020202020204" pitchFamily="34" charset="0"/>
              <a:buChar char="•"/>
            </a:pPr>
            <a:r>
              <a:rPr lang="tr-TR" sz="1200" dirty="0"/>
              <a:t>Amaçlar</a:t>
            </a:r>
          </a:p>
          <a:p>
            <a:pPr marL="342900" indent="-342900">
              <a:buFont typeface="Arial" panose="020B0604020202020204" pitchFamily="34" charset="0"/>
              <a:buChar char="•"/>
            </a:pPr>
            <a:r>
              <a:rPr lang="tr-TR" sz="1200" dirty="0"/>
              <a:t>Hedefler</a:t>
            </a:r>
          </a:p>
          <a:p>
            <a:pPr marL="342900" indent="-342900">
              <a:buFont typeface="Arial" panose="020B0604020202020204" pitchFamily="34" charset="0"/>
              <a:buChar char="•"/>
            </a:pPr>
            <a:r>
              <a:rPr lang="tr-TR" sz="1200" dirty="0"/>
              <a:t>Performans göstergeleri</a:t>
            </a:r>
          </a:p>
          <a:p>
            <a:pPr marL="342900" indent="-342900">
              <a:buFont typeface="Arial" panose="020B0604020202020204" pitchFamily="34" charset="0"/>
              <a:buChar char="•"/>
            </a:pPr>
            <a:r>
              <a:rPr lang="tr-TR" sz="1200" dirty="0"/>
              <a:t>Stratejiler</a:t>
            </a:r>
          </a:p>
        </p:txBody>
      </p:sp>
      <p:cxnSp>
        <p:nvCxnSpPr>
          <p:cNvPr id="64" name="Düz Bağlayıcı 63"/>
          <p:cNvCxnSpPr/>
          <p:nvPr/>
        </p:nvCxnSpPr>
        <p:spPr>
          <a:xfrm>
            <a:off x="530277" y="6654004"/>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65" name="Dikdörtgen 64"/>
          <p:cNvSpPr/>
          <p:nvPr/>
        </p:nvSpPr>
        <p:spPr>
          <a:xfrm>
            <a:off x="454077" y="6757779"/>
            <a:ext cx="5318980" cy="461665"/>
          </a:xfrm>
          <a:prstGeom prst="rect">
            <a:avLst/>
          </a:prstGeom>
        </p:spPr>
        <p:txBody>
          <a:bodyPr wrap="square">
            <a:spAutoFit/>
          </a:bodyPr>
          <a:lstStyle/>
          <a:p>
            <a:pPr marL="342900" indent="-342900">
              <a:buFont typeface="Arial" panose="020B0604020202020204" pitchFamily="34" charset="0"/>
              <a:buChar char="•"/>
            </a:pPr>
            <a:r>
              <a:rPr lang="tr-TR" sz="1200" dirty="0"/>
              <a:t>Faaliyetler</a:t>
            </a:r>
          </a:p>
          <a:p>
            <a:pPr marL="342900" indent="-342900">
              <a:buFont typeface="Arial" panose="020B0604020202020204" pitchFamily="34" charset="0"/>
              <a:buChar char="•"/>
            </a:pPr>
            <a:r>
              <a:rPr lang="tr-TR" sz="1200" dirty="0"/>
              <a:t>Sorumlular</a:t>
            </a:r>
          </a:p>
        </p:txBody>
      </p:sp>
      <p:cxnSp>
        <p:nvCxnSpPr>
          <p:cNvPr id="66" name="Düz Bağlayıcı 65"/>
          <p:cNvCxnSpPr/>
          <p:nvPr/>
        </p:nvCxnSpPr>
        <p:spPr>
          <a:xfrm>
            <a:off x="530275" y="7361318"/>
            <a:ext cx="4824000" cy="0"/>
          </a:xfrm>
          <a:prstGeom prst="line">
            <a:avLst/>
          </a:prstGeom>
          <a:ln w="57150"/>
        </p:spPr>
        <p:style>
          <a:lnRef idx="1">
            <a:schemeClr val="dk1"/>
          </a:lnRef>
          <a:fillRef idx="0">
            <a:schemeClr val="dk1"/>
          </a:fillRef>
          <a:effectRef idx="0">
            <a:schemeClr val="dk1"/>
          </a:effectRef>
          <a:fontRef idx="minor">
            <a:schemeClr val="tx1"/>
          </a:fontRef>
        </p:style>
      </p:cxnSp>
      <p:sp>
        <p:nvSpPr>
          <p:cNvPr id="67" name="Dikdörtgen 66"/>
          <p:cNvSpPr/>
          <p:nvPr/>
        </p:nvSpPr>
        <p:spPr>
          <a:xfrm>
            <a:off x="454075" y="7515893"/>
            <a:ext cx="5318980" cy="1200329"/>
          </a:xfrm>
          <a:prstGeom prst="rect">
            <a:avLst/>
          </a:prstGeom>
        </p:spPr>
        <p:txBody>
          <a:bodyPr wrap="square">
            <a:spAutoFit/>
          </a:bodyPr>
          <a:lstStyle/>
          <a:p>
            <a:pPr marL="342900" indent="-342900">
              <a:buFont typeface="Arial" panose="020B0604020202020204" pitchFamily="34" charset="0"/>
              <a:buChar char="•"/>
            </a:pPr>
            <a:r>
              <a:rPr lang="tr-TR" sz="1200" dirty="0"/>
              <a:t>Performans hedefleri</a:t>
            </a:r>
          </a:p>
          <a:p>
            <a:pPr marL="342900" indent="-342900">
              <a:buFont typeface="Arial" panose="020B0604020202020204" pitchFamily="34" charset="0"/>
              <a:buChar char="•"/>
            </a:pPr>
            <a:r>
              <a:rPr lang="tr-TR" sz="1200" dirty="0"/>
              <a:t>Performans göstergeleri</a:t>
            </a:r>
          </a:p>
          <a:p>
            <a:pPr marL="342900" indent="-342900">
              <a:buFont typeface="Arial" panose="020B0604020202020204" pitchFamily="34" charset="0"/>
              <a:buChar char="•"/>
            </a:pPr>
            <a:r>
              <a:rPr lang="tr-TR" sz="1200" dirty="0"/>
              <a:t>Faaliyetler</a:t>
            </a:r>
          </a:p>
          <a:p>
            <a:pPr marL="342900" indent="-342900">
              <a:buFont typeface="Arial" panose="020B0604020202020204" pitchFamily="34" charset="0"/>
              <a:buChar char="•"/>
            </a:pPr>
            <a:r>
              <a:rPr lang="tr-TR" sz="1200" dirty="0"/>
              <a:t>Projeler</a:t>
            </a:r>
          </a:p>
          <a:p>
            <a:pPr marL="342900" indent="-342900">
              <a:buFont typeface="Arial" panose="020B0604020202020204" pitchFamily="34" charset="0"/>
              <a:buChar char="•"/>
            </a:pPr>
            <a:r>
              <a:rPr lang="tr-TR" sz="1200" dirty="0" err="1"/>
              <a:t>Maliyetlendirme</a:t>
            </a:r>
            <a:endParaRPr lang="tr-TR" sz="1200" dirty="0"/>
          </a:p>
          <a:p>
            <a:pPr marL="342900" indent="-342900">
              <a:buFont typeface="Arial" panose="020B0604020202020204" pitchFamily="34" charset="0"/>
              <a:buChar char="•"/>
            </a:pPr>
            <a:r>
              <a:rPr lang="tr-TR" sz="1200" dirty="0"/>
              <a:t>Bütçeleme</a:t>
            </a:r>
          </a:p>
        </p:txBody>
      </p:sp>
      <p:cxnSp>
        <p:nvCxnSpPr>
          <p:cNvPr id="68" name="Düz Bağlayıcı 67"/>
          <p:cNvCxnSpPr/>
          <p:nvPr/>
        </p:nvCxnSpPr>
        <p:spPr>
          <a:xfrm>
            <a:off x="530277" y="8845064"/>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69" name="Dikdörtgen 68"/>
          <p:cNvSpPr/>
          <p:nvPr/>
        </p:nvSpPr>
        <p:spPr>
          <a:xfrm>
            <a:off x="454077" y="8974239"/>
            <a:ext cx="5318980" cy="1015663"/>
          </a:xfrm>
          <a:prstGeom prst="rect">
            <a:avLst/>
          </a:prstGeom>
        </p:spPr>
        <p:txBody>
          <a:bodyPr wrap="square">
            <a:spAutoFit/>
          </a:bodyPr>
          <a:lstStyle/>
          <a:p>
            <a:pPr marL="342900" indent="-342900">
              <a:buFont typeface="Arial" panose="020B0604020202020204" pitchFamily="34" charset="0"/>
              <a:buChar char="•"/>
            </a:pPr>
            <a:r>
              <a:rPr lang="tr-TR" sz="1200" dirty="0"/>
              <a:t>Stratejik plan izleme raporu</a:t>
            </a:r>
          </a:p>
          <a:p>
            <a:pPr marL="342900" indent="-342900">
              <a:buFont typeface="Arial" panose="020B0604020202020204" pitchFamily="34" charset="0"/>
              <a:buChar char="•"/>
            </a:pPr>
            <a:r>
              <a:rPr lang="tr-TR" sz="1200" dirty="0"/>
              <a:t>Stratejik plan değerlendirme raporu</a:t>
            </a:r>
          </a:p>
          <a:p>
            <a:pPr marL="342900" indent="-342900">
              <a:buFont typeface="Arial" panose="020B0604020202020204" pitchFamily="34" charset="0"/>
              <a:buChar char="•"/>
            </a:pPr>
            <a:r>
              <a:rPr lang="tr-TR" sz="1200" dirty="0"/>
              <a:t>Stratejik plan gerçekleşme raporu</a:t>
            </a:r>
          </a:p>
          <a:p>
            <a:pPr marL="342900" indent="-342900">
              <a:buFont typeface="Arial" panose="020B0604020202020204" pitchFamily="34" charset="0"/>
              <a:buChar char="•"/>
            </a:pPr>
            <a:r>
              <a:rPr lang="tr-TR" sz="1200" dirty="0"/>
              <a:t>Faaliyet raporu</a:t>
            </a:r>
          </a:p>
          <a:p>
            <a:pPr marL="342900" indent="-342900">
              <a:buFont typeface="Arial" panose="020B0604020202020204" pitchFamily="34" charset="0"/>
              <a:buChar char="•"/>
            </a:pPr>
            <a:r>
              <a:rPr lang="tr-TR" sz="1200" dirty="0"/>
              <a:t>İç denetim</a:t>
            </a:r>
          </a:p>
        </p:txBody>
      </p:sp>
      <p:sp>
        <p:nvSpPr>
          <p:cNvPr id="18" name="Dikdörtgen 17"/>
          <p:cNvSpPr/>
          <p:nvPr/>
        </p:nvSpPr>
        <p:spPr>
          <a:xfrm>
            <a:off x="3560709" y="1930925"/>
            <a:ext cx="1839965" cy="523220"/>
          </a:xfrm>
          <a:prstGeom prst="rect">
            <a:avLst/>
          </a:prstGeom>
        </p:spPr>
        <p:txBody>
          <a:bodyPr wrap="square">
            <a:spAutoFit/>
          </a:bodyPr>
          <a:lstStyle/>
          <a:p>
            <a:pPr algn="ctr"/>
            <a:r>
              <a:rPr lang="tr-TR" sz="1400" b="1" dirty="0">
                <a:solidFill>
                  <a:srgbClr val="00B050"/>
                </a:solidFill>
                <a:latin typeface="Calibri" panose="020F0502020204030204" pitchFamily="34" charset="0"/>
              </a:rPr>
              <a:t>STRATEJİK PLAN HAZIRLIK SÜRECİ </a:t>
            </a:r>
          </a:p>
        </p:txBody>
      </p:sp>
      <p:sp>
        <p:nvSpPr>
          <p:cNvPr id="70" name="Dikdörtgen 69"/>
          <p:cNvSpPr/>
          <p:nvPr/>
        </p:nvSpPr>
        <p:spPr>
          <a:xfrm>
            <a:off x="5395004" y="1941330"/>
            <a:ext cx="1839965" cy="523220"/>
          </a:xfrm>
          <a:prstGeom prst="rect">
            <a:avLst/>
          </a:prstGeom>
        </p:spPr>
        <p:txBody>
          <a:bodyPr wrap="square">
            <a:spAutoFit/>
          </a:bodyPr>
          <a:lstStyle/>
          <a:p>
            <a:pPr algn="ctr"/>
            <a:r>
              <a:rPr lang="tr-TR" sz="1400" b="1" dirty="0">
                <a:solidFill>
                  <a:srgbClr val="00B050"/>
                </a:solidFill>
                <a:latin typeface="Calibri" panose="020F0502020204030204" pitchFamily="34" charset="0"/>
              </a:rPr>
              <a:t>Planlama sürecinin planlanması</a:t>
            </a:r>
          </a:p>
        </p:txBody>
      </p:sp>
      <p:sp>
        <p:nvSpPr>
          <p:cNvPr id="71" name="Dikdörtgen 70"/>
          <p:cNvSpPr/>
          <p:nvPr/>
        </p:nvSpPr>
        <p:spPr>
          <a:xfrm>
            <a:off x="3560709" y="3569223"/>
            <a:ext cx="1839965" cy="307777"/>
          </a:xfrm>
          <a:prstGeom prst="rect">
            <a:avLst/>
          </a:prstGeom>
        </p:spPr>
        <p:txBody>
          <a:bodyPr wrap="square">
            <a:spAutoFit/>
          </a:bodyPr>
          <a:lstStyle/>
          <a:p>
            <a:pPr algn="ctr"/>
            <a:r>
              <a:rPr lang="tr-TR" sz="1400" b="1" dirty="0">
                <a:solidFill>
                  <a:srgbClr val="0070C0"/>
                </a:solidFill>
                <a:latin typeface="Calibri" panose="020F0502020204030204" pitchFamily="34" charset="0"/>
              </a:rPr>
              <a:t>DURUM ANALİZİ</a:t>
            </a:r>
          </a:p>
        </p:txBody>
      </p:sp>
      <p:sp>
        <p:nvSpPr>
          <p:cNvPr id="72" name="Dikdörtgen 71"/>
          <p:cNvSpPr/>
          <p:nvPr/>
        </p:nvSpPr>
        <p:spPr>
          <a:xfrm>
            <a:off x="5395004" y="3579628"/>
            <a:ext cx="1839965" cy="307777"/>
          </a:xfrm>
          <a:prstGeom prst="rect">
            <a:avLst/>
          </a:prstGeom>
        </p:spPr>
        <p:txBody>
          <a:bodyPr wrap="square">
            <a:spAutoFit/>
          </a:bodyPr>
          <a:lstStyle/>
          <a:p>
            <a:pPr algn="ctr"/>
            <a:r>
              <a:rPr lang="tr-TR" sz="1400" b="1" dirty="0">
                <a:solidFill>
                  <a:srgbClr val="0070C0"/>
                </a:solidFill>
                <a:latin typeface="Calibri" panose="020F0502020204030204" pitchFamily="34" charset="0"/>
              </a:rPr>
              <a:t>Neredeyiz?</a:t>
            </a:r>
          </a:p>
        </p:txBody>
      </p:sp>
      <p:sp>
        <p:nvSpPr>
          <p:cNvPr id="73" name="Dikdörtgen 72"/>
          <p:cNvSpPr/>
          <p:nvPr/>
        </p:nvSpPr>
        <p:spPr>
          <a:xfrm>
            <a:off x="3560709" y="5130758"/>
            <a:ext cx="1839965" cy="307777"/>
          </a:xfrm>
          <a:prstGeom prst="rect">
            <a:avLst/>
          </a:prstGeom>
        </p:spPr>
        <p:txBody>
          <a:bodyPr wrap="square">
            <a:spAutoFit/>
          </a:bodyPr>
          <a:lstStyle/>
          <a:p>
            <a:pPr algn="ctr"/>
            <a:r>
              <a:rPr lang="tr-TR" sz="1400" b="1" dirty="0">
                <a:solidFill>
                  <a:schemeClr val="accent5">
                    <a:lumMod val="75000"/>
                  </a:schemeClr>
                </a:solidFill>
                <a:latin typeface="Calibri" panose="020F0502020204030204" pitchFamily="34" charset="0"/>
              </a:rPr>
              <a:t>GELECEĞE BAKIŞ</a:t>
            </a:r>
          </a:p>
        </p:txBody>
      </p:sp>
      <p:sp>
        <p:nvSpPr>
          <p:cNvPr id="74" name="Dikdörtgen 73"/>
          <p:cNvSpPr/>
          <p:nvPr/>
        </p:nvSpPr>
        <p:spPr>
          <a:xfrm>
            <a:off x="5383185" y="5460640"/>
            <a:ext cx="1839965" cy="523220"/>
          </a:xfrm>
          <a:prstGeom prst="rect">
            <a:avLst/>
          </a:prstGeom>
        </p:spPr>
        <p:txBody>
          <a:bodyPr wrap="square">
            <a:spAutoFit/>
          </a:bodyPr>
          <a:lstStyle/>
          <a:p>
            <a:pPr algn="ctr"/>
            <a:r>
              <a:rPr lang="tr-TR" sz="1400" b="1" dirty="0">
                <a:solidFill>
                  <a:schemeClr val="accent5">
                    <a:lumMod val="75000"/>
                  </a:schemeClr>
                </a:solidFill>
                <a:latin typeface="Calibri" panose="020F0502020204030204" pitchFamily="34" charset="0"/>
              </a:rPr>
              <a:t>Nereye Ulaşmak İstiyoruz?</a:t>
            </a:r>
          </a:p>
        </p:txBody>
      </p:sp>
      <p:sp>
        <p:nvSpPr>
          <p:cNvPr id="75" name="Dikdörtgen 74"/>
          <p:cNvSpPr/>
          <p:nvPr/>
        </p:nvSpPr>
        <p:spPr>
          <a:xfrm>
            <a:off x="3560709" y="6052483"/>
            <a:ext cx="1839965" cy="307777"/>
          </a:xfrm>
          <a:prstGeom prst="rect">
            <a:avLst/>
          </a:prstGeom>
        </p:spPr>
        <p:txBody>
          <a:bodyPr wrap="square">
            <a:spAutoFit/>
          </a:bodyPr>
          <a:lstStyle/>
          <a:p>
            <a:pPr algn="ctr"/>
            <a:r>
              <a:rPr lang="tr-TR" sz="1400" b="1" dirty="0">
                <a:solidFill>
                  <a:schemeClr val="accent5">
                    <a:lumMod val="75000"/>
                  </a:schemeClr>
                </a:solidFill>
                <a:latin typeface="Calibri" panose="020F0502020204030204" pitchFamily="34" charset="0"/>
              </a:rPr>
              <a:t>STRATEJİ GELİŞTİRME</a:t>
            </a:r>
          </a:p>
        </p:txBody>
      </p:sp>
      <p:sp>
        <p:nvSpPr>
          <p:cNvPr id="76" name="Dikdörtgen 75"/>
          <p:cNvSpPr/>
          <p:nvPr/>
        </p:nvSpPr>
        <p:spPr>
          <a:xfrm>
            <a:off x="3560708" y="6907720"/>
            <a:ext cx="1839965" cy="307777"/>
          </a:xfrm>
          <a:prstGeom prst="rect">
            <a:avLst/>
          </a:prstGeom>
        </p:spPr>
        <p:txBody>
          <a:bodyPr wrap="square">
            <a:spAutoFit/>
          </a:bodyPr>
          <a:lstStyle/>
          <a:p>
            <a:pPr algn="ctr"/>
            <a:r>
              <a:rPr lang="tr-TR" sz="1400" b="1" dirty="0">
                <a:solidFill>
                  <a:schemeClr val="accent6">
                    <a:lumMod val="75000"/>
                  </a:schemeClr>
                </a:solidFill>
                <a:latin typeface="Calibri" panose="020F0502020204030204" pitchFamily="34" charset="0"/>
              </a:rPr>
              <a:t>EYLEM PLANLARI</a:t>
            </a:r>
          </a:p>
        </p:txBody>
      </p:sp>
      <p:sp>
        <p:nvSpPr>
          <p:cNvPr id="77" name="Dikdörtgen 76"/>
          <p:cNvSpPr/>
          <p:nvPr/>
        </p:nvSpPr>
        <p:spPr>
          <a:xfrm>
            <a:off x="5395004" y="7108537"/>
            <a:ext cx="1839965" cy="523220"/>
          </a:xfrm>
          <a:prstGeom prst="rect">
            <a:avLst/>
          </a:prstGeom>
        </p:spPr>
        <p:txBody>
          <a:bodyPr wrap="square">
            <a:spAutoFit/>
          </a:bodyPr>
          <a:lstStyle/>
          <a:p>
            <a:pPr algn="ctr"/>
            <a:r>
              <a:rPr lang="tr-TR" sz="1400" b="1" dirty="0">
                <a:solidFill>
                  <a:schemeClr val="accent6">
                    <a:lumMod val="75000"/>
                  </a:schemeClr>
                </a:solidFill>
                <a:latin typeface="Calibri" panose="020F0502020204030204" pitchFamily="34" charset="0"/>
              </a:rPr>
              <a:t>Gitmek istediğimiz yere nasıl ulaşabiliriz?</a:t>
            </a:r>
          </a:p>
        </p:txBody>
      </p:sp>
      <p:sp>
        <p:nvSpPr>
          <p:cNvPr id="78" name="Dikdörtgen 77"/>
          <p:cNvSpPr/>
          <p:nvPr/>
        </p:nvSpPr>
        <p:spPr>
          <a:xfrm>
            <a:off x="3572528" y="7934421"/>
            <a:ext cx="1839965" cy="523220"/>
          </a:xfrm>
          <a:prstGeom prst="rect">
            <a:avLst/>
          </a:prstGeom>
        </p:spPr>
        <p:txBody>
          <a:bodyPr wrap="square">
            <a:spAutoFit/>
          </a:bodyPr>
          <a:lstStyle/>
          <a:p>
            <a:pPr algn="ctr"/>
            <a:r>
              <a:rPr lang="tr-TR" sz="1400" b="1" dirty="0">
                <a:solidFill>
                  <a:schemeClr val="accent6">
                    <a:lumMod val="75000"/>
                  </a:schemeClr>
                </a:solidFill>
                <a:latin typeface="Calibri" panose="020F0502020204030204" pitchFamily="34" charset="0"/>
              </a:rPr>
              <a:t>PERFORMANS PROGRAMI</a:t>
            </a:r>
          </a:p>
        </p:txBody>
      </p:sp>
      <p:sp>
        <p:nvSpPr>
          <p:cNvPr id="79" name="Dikdörtgen 78"/>
          <p:cNvSpPr/>
          <p:nvPr/>
        </p:nvSpPr>
        <p:spPr>
          <a:xfrm>
            <a:off x="3572528" y="9142711"/>
            <a:ext cx="1839965" cy="523220"/>
          </a:xfrm>
          <a:prstGeom prst="rect">
            <a:avLst/>
          </a:prstGeom>
        </p:spPr>
        <p:txBody>
          <a:bodyPr wrap="square">
            <a:spAutoFit/>
          </a:bodyPr>
          <a:lstStyle/>
          <a:p>
            <a:pPr algn="ctr"/>
            <a:r>
              <a:rPr lang="tr-TR" sz="1400" b="1" dirty="0">
                <a:solidFill>
                  <a:schemeClr val="bg2">
                    <a:lumMod val="50000"/>
                  </a:schemeClr>
                </a:solidFill>
                <a:latin typeface="Calibri" panose="020F0502020204030204" pitchFamily="34" charset="0"/>
              </a:rPr>
              <a:t>İZLEME VE DEĞERLENDİRME</a:t>
            </a:r>
          </a:p>
        </p:txBody>
      </p:sp>
      <p:sp>
        <p:nvSpPr>
          <p:cNvPr id="80" name="Dikdörtgen 79"/>
          <p:cNvSpPr/>
          <p:nvPr/>
        </p:nvSpPr>
        <p:spPr>
          <a:xfrm>
            <a:off x="5383185" y="9153116"/>
            <a:ext cx="1700523" cy="738664"/>
          </a:xfrm>
          <a:prstGeom prst="rect">
            <a:avLst/>
          </a:prstGeom>
        </p:spPr>
        <p:txBody>
          <a:bodyPr wrap="square">
            <a:spAutoFit/>
          </a:bodyPr>
          <a:lstStyle/>
          <a:p>
            <a:pPr algn="ctr"/>
            <a:r>
              <a:rPr lang="tr-TR" sz="1400" b="1" dirty="0">
                <a:solidFill>
                  <a:schemeClr val="bg2">
                    <a:lumMod val="50000"/>
                  </a:schemeClr>
                </a:solidFill>
                <a:latin typeface="Calibri" panose="020F0502020204030204" pitchFamily="34" charset="0"/>
              </a:rPr>
              <a:t>Başarımızı nasıl takip eder ve değerlendiririz?</a:t>
            </a:r>
          </a:p>
        </p:txBody>
      </p:sp>
      <p:cxnSp>
        <p:nvCxnSpPr>
          <p:cNvPr id="81" name="Düz Bağlayıcı 80"/>
          <p:cNvCxnSpPr/>
          <p:nvPr/>
        </p:nvCxnSpPr>
        <p:spPr>
          <a:xfrm>
            <a:off x="530277" y="10055942"/>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33" name="Metin kutusu 32">
            <a:extLst>
              <a:ext uri="{FF2B5EF4-FFF2-40B4-BE49-F238E27FC236}">
                <a16:creationId xmlns:a16="http://schemas.microsoft.com/office/drawing/2014/main" xmlns="" id="{2456B477-3E6F-42F6-8B37-CDF7BF5D96B5}"/>
              </a:ext>
            </a:extLst>
          </p:cNvPr>
          <p:cNvSpPr txBox="1"/>
          <p:nvPr/>
        </p:nvSpPr>
        <p:spPr>
          <a:xfrm>
            <a:off x="-9766" y="9092106"/>
            <a:ext cx="462229" cy="307777"/>
          </a:xfrm>
          <a:prstGeom prst="rect">
            <a:avLst/>
          </a:prstGeom>
          <a:noFill/>
        </p:spPr>
        <p:txBody>
          <a:bodyPr wrap="square" rtlCol="0">
            <a:spAutoFit/>
          </a:bodyPr>
          <a:lstStyle/>
          <a:p>
            <a:r>
              <a:rPr lang="tr-TR" sz="1400" b="1" dirty="0"/>
              <a:t>3</a:t>
            </a:r>
          </a:p>
        </p:txBody>
      </p:sp>
    </p:spTree>
    <p:extLst>
      <p:ext uri="{BB962C8B-B14F-4D97-AF65-F5344CB8AC3E}">
        <p14:creationId xmlns:p14="http://schemas.microsoft.com/office/powerpoint/2010/main" xmlns="" val="287713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413370" y="826706"/>
            <a:ext cx="6587948" cy="1211283"/>
          </a:xfrm>
          <a:prstGeom prst="rect">
            <a:avLst/>
          </a:prstGeom>
        </p:spPr>
        <p:txBody>
          <a:bodyPr wrap="square" lIns="102272" tIns="51144" rIns="102272" bIns="51144">
            <a:spAutoFit/>
          </a:bodyPr>
          <a:lstStyle/>
          <a:p>
            <a:pPr indent="404898" algn="just"/>
            <a:r>
              <a:rPr lang="tr-TR" sz="1200" dirty="0" smtClean="0">
                <a:solidFill>
                  <a:prstClr val="black"/>
                </a:solidFill>
                <a:cs typeface="Times New Roman" pitchFamily="18" charset="0"/>
              </a:rPr>
              <a:t>2021-2023 </a:t>
            </a:r>
            <a:r>
              <a:rPr lang="tr-TR" sz="1200" dirty="0">
                <a:solidFill>
                  <a:prstClr val="black"/>
                </a:solidFill>
                <a:cs typeface="Times New Roman" pitchFamily="18" charset="0"/>
              </a:rPr>
              <a:t>dönemi stratejik plan hazırlanması süreci Üst Kurul ve Stratejik Plan Ekibinin oluşturulması ile başlamıştır. Ekip tarafından oluşturulan çalışma takvimi kapsamında ilk aşamada durum analizi çalışmaları yapılmış ve durum analizi aşamasında paydaşlarımızın plan sürecine aktif katılımını sağlamak üzere paydaş anketi, toplantı ve görüşmeler yapılmıştır.</a:t>
            </a:r>
          </a:p>
          <a:p>
            <a:pPr indent="404898" algn="just"/>
            <a:r>
              <a:rPr lang="tr-TR" sz="1200" dirty="0">
                <a:solidFill>
                  <a:prstClr val="black"/>
                </a:solidFill>
                <a:cs typeface="Times New Roman" pitchFamily="18" charset="0"/>
              </a:rPr>
              <a:t> Durum analizinin ardından geleceğe yönelim bölümüne geçilerek okulumuzun amaç, hedef, gösterge ve eylemleri belirlenmiştir. Çalışmaları yürüten ekip ve kurul bilgileri altta verilmiştir.</a:t>
            </a:r>
          </a:p>
        </p:txBody>
      </p:sp>
      <p:grpSp>
        <p:nvGrpSpPr>
          <p:cNvPr id="12" name="Grup 11"/>
          <p:cNvGrpSpPr/>
          <p:nvPr/>
        </p:nvGrpSpPr>
        <p:grpSpPr>
          <a:xfrm>
            <a:off x="458654" y="362243"/>
            <a:ext cx="6637814" cy="417411"/>
            <a:chOff x="542115" y="3383314"/>
            <a:chExt cx="5975601" cy="290164"/>
          </a:xfrm>
        </p:grpSpPr>
        <p:sp>
          <p:nvSpPr>
            <p:cNvPr id="13" name="Yuvarlatılmış Dikdörtgen 12"/>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PLANIN SAHİPLENİLMESİ</a:t>
              </a:r>
            </a:p>
          </p:txBody>
        </p:sp>
        <p:sp>
          <p:nvSpPr>
            <p:cNvPr id="14" name="Yuvarlatılmış Dikdörtgen 13"/>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1.1.</a:t>
              </a:r>
            </a:p>
          </p:txBody>
        </p:sp>
      </p:grpSp>
      <p:graphicFrame>
        <p:nvGraphicFramePr>
          <p:cNvPr id="20" name="Diyagram 19"/>
          <p:cNvGraphicFramePr/>
          <p:nvPr>
            <p:extLst>
              <p:ext uri="{D42A27DB-BD31-4B8C-83A1-F6EECF244321}">
                <p14:modId xmlns:p14="http://schemas.microsoft.com/office/powerpoint/2010/main" xmlns="" val="1356426810"/>
              </p:ext>
            </p:extLst>
          </p:nvPr>
        </p:nvGraphicFramePr>
        <p:xfrm>
          <a:off x="928584" y="6175863"/>
          <a:ext cx="5760720" cy="4065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up 14"/>
          <p:cNvGrpSpPr/>
          <p:nvPr/>
        </p:nvGrpSpPr>
        <p:grpSpPr>
          <a:xfrm>
            <a:off x="1105173" y="6485162"/>
            <a:ext cx="5392283" cy="285794"/>
            <a:chOff x="825708" y="3383326"/>
            <a:chExt cx="5702821" cy="285751"/>
          </a:xfrm>
          <a:solidFill>
            <a:srgbClr val="CE8604"/>
          </a:solidFill>
        </p:grpSpPr>
        <p:sp>
          <p:nvSpPr>
            <p:cNvPr id="21" name="Yuvarlatılmış Dikdörtgen 20"/>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Plan Oluşum Şeması</a:t>
              </a:r>
            </a:p>
          </p:txBody>
        </p:sp>
        <p:sp>
          <p:nvSpPr>
            <p:cNvPr id="22" name="Yuvarlatılmış Dikdörtgen 21"/>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3</a:t>
              </a:r>
            </a:p>
          </p:txBody>
        </p:sp>
      </p:grpSp>
      <p:sp>
        <p:nvSpPr>
          <p:cNvPr id="16" name="Metin kutusu 15">
            <a:extLst>
              <a:ext uri="{FF2B5EF4-FFF2-40B4-BE49-F238E27FC236}">
                <a16:creationId xmlns:a16="http://schemas.microsoft.com/office/drawing/2014/main" xmlns="" id="{E2966293-60E0-44F0-A24F-79F8F3C83BDF}"/>
              </a:ext>
            </a:extLst>
          </p:cNvPr>
          <p:cNvSpPr txBox="1"/>
          <p:nvPr/>
        </p:nvSpPr>
        <p:spPr>
          <a:xfrm>
            <a:off x="-9766" y="9092106"/>
            <a:ext cx="462229" cy="307777"/>
          </a:xfrm>
          <a:prstGeom prst="rect">
            <a:avLst/>
          </a:prstGeom>
          <a:noFill/>
        </p:spPr>
        <p:txBody>
          <a:bodyPr wrap="square" rtlCol="0">
            <a:spAutoFit/>
          </a:bodyPr>
          <a:lstStyle/>
          <a:p>
            <a:r>
              <a:rPr lang="tr-TR" sz="1400" b="1" dirty="0"/>
              <a:t>4</a:t>
            </a:r>
          </a:p>
        </p:txBody>
      </p:sp>
      <p:sp>
        <p:nvSpPr>
          <p:cNvPr id="17" name="Yuvarlatılmış Dikdörtgen 27">
            <a:extLst>
              <a:ext uri="{FF2B5EF4-FFF2-40B4-BE49-F238E27FC236}">
                <a16:creationId xmlns:a16="http://schemas.microsoft.com/office/drawing/2014/main" xmlns="" id="{9B9F760F-6CAD-4EA4-B7A0-31E3BBAF33BA}"/>
              </a:ext>
            </a:extLst>
          </p:cNvPr>
          <p:cNvSpPr>
            <a:spLocks noChangeArrowheads="1"/>
          </p:cNvSpPr>
          <p:nvPr/>
        </p:nvSpPr>
        <p:spPr bwMode="auto">
          <a:xfrm>
            <a:off x="524139" y="2331069"/>
            <a:ext cx="5113634"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STRATEJİK PLAN ÜST KURULU</a:t>
            </a:r>
          </a:p>
        </p:txBody>
      </p:sp>
      <p:sp>
        <p:nvSpPr>
          <p:cNvPr id="19" name="Yuvarlatılmış Dikdörtgen 19">
            <a:extLst>
              <a:ext uri="{FF2B5EF4-FFF2-40B4-BE49-F238E27FC236}">
                <a16:creationId xmlns:a16="http://schemas.microsoft.com/office/drawing/2014/main" xmlns="" id="{67D0C041-BF0C-4D64-AE9E-45D5895ED735}"/>
              </a:ext>
            </a:extLst>
          </p:cNvPr>
          <p:cNvSpPr>
            <a:spLocks noChangeArrowheads="1"/>
          </p:cNvSpPr>
          <p:nvPr/>
        </p:nvSpPr>
        <p:spPr bwMode="auto">
          <a:xfrm>
            <a:off x="524138" y="4065782"/>
            <a:ext cx="5113634"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STRATEJİK PLAN EKİBİ</a:t>
            </a:r>
          </a:p>
        </p:txBody>
      </p:sp>
      <p:graphicFrame>
        <p:nvGraphicFramePr>
          <p:cNvPr id="25" name="Tablo 24">
            <a:extLst>
              <a:ext uri="{FF2B5EF4-FFF2-40B4-BE49-F238E27FC236}">
                <a16:creationId xmlns:a16="http://schemas.microsoft.com/office/drawing/2014/main" xmlns="" id="{B585BB7D-606E-4E3A-890E-98FE9FA0C162}"/>
              </a:ext>
            </a:extLst>
          </p:cNvPr>
          <p:cNvGraphicFramePr>
            <a:graphicFrameLocks noGrp="1"/>
          </p:cNvGraphicFramePr>
          <p:nvPr>
            <p:extLst>
              <p:ext uri="{D42A27DB-BD31-4B8C-83A1-F6EECF244321}">
                <p14:modId xmlns:p14="http://schemas.microsoft.com/office/powerpoint/2010/main" xmlns="" val="3793818844"/>
              </p:ext>
            </p:extLst>
          </p:nvPr>
        </p:nvGraphicFramePr>
        <p:xfrm>
          <a:off x="550376" y="2765294"/>
          <a:ext cx="6172200" cy="1090075"/>
        </p:xfrm>
        <a:graphic>
          <a:graphicData uri="http://schemas.openxmlformats.org/drawingml/2006/table">
            <a:tbl>
              <a:tblPr/>
              <a:tblGrid>
                <a:gridCol w="635713">
                  <a:extLst>
                    <a:ext uri="{9D8B030D-6E8A-4147-A177-3AD203B41FA5}">
                      <a16:colId xmlns:a16="http://schemas.microsoft.com/office/drawing/2014/main" xmlns="" val="1743949558"/>
                    </a:ext>
                  </a:extLst>
                </a:gridCol>
                <a:gridCol w="2103634">
                  <a:extLst>
                    <a:ext uri="{9D8B030D-6E8A-4147-A177-3AD203B41FA5}">
                      <a16:colId xmlns:a16="http://schemas.microsoft.com/office/drawing/2014/main" xmlns="" val="4185577609"/>
                    </a:ext>
                  </a:extLst>
                </a:gridCol>
                <a:gridCol w="3432853">
                  <a:extLst>
                    <a:ext uri="{9D8B030D-6E8A-4147-A177-3AD203B41FA5}">
                      <a16:colId xmlns:a16="http://schemas.microsoft.com/office/drawing/2014/main" xmlns="" val="1635256094"/>
                    </a:ext>
                  </a:extLst>
                </a:gridCol>
              </a:tblGrid>
              <a:tr h="155725">
                <a:tc>
                  <a:txBody>
                    <a:bodyPr/>
                    <a:lstStyle/>
                    <a:p>
                      <a:pPr algn="l" rtl="0" fontAlgn="ctr"/>
                      <a:r>
                        <a:rPr lang="tr-TR" sz="1000" b="1" i="0" u="none" strike="noStrike" dirty="0">
                          <a:solidFill>
                            <a:srgbClr val="000000"/>
                          </a:solidFill>
                          <a:effectLst/>
                          <a:latin typeface="Times New Roman" panose="02020603050405020304" pitchFamily="18" charset="0"/>
                        </a:rPr>
                        <a:t>SIRA 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a:solidFill>
                            <a:srgbClr val="000000"/>
                          </a:solidFill>
                          <a:effectLst/>
                          <a:latin typeface="Times New Roman" panose="02020603050405020304" pitchFamily="18" charset="0"/>
                        </a:rPr>
                        <a:t>ADI SOYADI </a:t>
                      </a:r>
                    </a:p>
                  </a:txBody>
                  <a:tcPr marL="54613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effectLst/>
                          <a:latin typeface="Times New Roman" panose="02020603050405020304" pitchFamily="18" charset="0"/>
                        </a:rPr>
                        <a:t>GÖREVİ</a:t>
                      </a:r>
                    </a:p>
                  </a:txBody>
                  <a:tcPr marL="54613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9878873"/>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RIZA ARINMIŞ</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Okul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183868"/>
                  </a:ext>
                </a:extLst>
              </a:tr>
              <a:tr h="155725">
                <a:tc>
                  <a:txBody>
                    <a:bodyPr/>
                    <a:lstStyle/>
                    <a:p>
                      <a:pPr algn="ctr" rtl="0" fontAlgn="ctr"/>
                      <a:r>
                        <a:rPr lang="tr-TR" sz="1000" b="1" i="0" u="none" strike="noStrike" dirty="0" smtClean="0">
                          <a:solidFill>
                            <a:srgbClr val="000000"/>
                          </a:solidFill>
                          <a:effectLst/>
                          <a:latin typeface="Times New Roman" panose="02020603050405020304" pitchFamily="18" charset="0"/>
                        </a:rPr>
                        <a:t>2</a:t>
                      </a:r>
                      <a:endParaRPr lang="tr-TR" sz="10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Sevgi PEKŞEN</a:t>
                      </a:r>
                      <a:endParaRPr lang="tr-TR" sz="1000" b="1" i="0" u="none" strike="noStrike" baseline="0" dirty="0" smtClean="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3619471"/>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1" i="0" u="none" strike="noStrike" kern="1200" cap="none" spc="0" normalizeH="0" baseline="0" noProof="0" dirty="0" smtClean="0">
                          <a:ln>
                            <a:noFill/>
                          </a:ln>
                          <a:solidFill>
                            <a:srgbClr val="000000"/>
                          </a:solidFill>
                          <a:effectLst/>
                          <a:uLnTx/>
                          <a:uFillTx/>
                          <a:latin typeface="FranklinGothicMedium,Italic"/>
                          <a:ea typeface="+mn-ea"/>
                          <a:cs typeface="+mn-cs"/>
                        </a:rPr>
                        <a:t>Fatih ERDOĞAN</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Öğretmen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5902887"/>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Murat ERTÜRK</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Öğretmen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1727109"/>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1" i="0" u="none" strike="noStrike" kern="1200" cap="none" spc="0" normalizeH="0" baseline="0" noProof="0" dirty="0" err="1" smtClean="0">
                          <a:ln>
                            <a:noFill/>
                          </a:ln>
                          <a:solidFill>
                            <a:srgbClr val="000000"/>
                          </a:solidFill>
                          <a:effectLst/>
                          <a:uLnTx/>
                          <a:uFillTx/>
                          <a:latin typeface="FranklinGothicMedium,Italic"/>
                          <a:ea typeface="+mn-ea"/>
                          <a:cs typeface="+mn-cs"/>
                        </a:rPr>
                        <a:t>Sevilay</a:t>
                      </a:r>
                      <a:r>
                        <a:rPr kumimoji="0" lang="tr-TR" sz="1000" b="1" i="0" u="none" strike="noStrike" kern="1200" cap="none" spc="0" normalizeH="0" baseline="0" noProof="0" dirty="0" smtClean="0">
                          <a:ln>
                            <a:noFill/>
                          </a:ln>
                          <a:solidFill>
                            <a:srgbClr val="000000"/>
                          </a:solidFill>
                          <a:effectLst/>
                          <a:uLnTx/>
                          <a:uFillTx/>
                          <a:latin typeface="FranklinGothicMedium,Italic"/>
                          <a:ea typeface="+mn-ea"/>
                          <a:cs typeface="+mn-cs"/>
                        </a:rPr>
                        <a:t> KOYUNCU</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Okul Aile Birliği Başkanı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5550231"/>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Derya</a:t>
                      </a:r>
                      <a:r>
                        <a:rPr lang="tr-TR" sz="1000" b="1" i="0" u="none" strike="noStrike" baseline="0" dirty="0" smtClean="0">
                          <a:solidFill>
                            <a:srgbClr val="000000"/>
                          </a:solidFill>
                          <a:effectLst/>
                          <a:latin typeface="FranklinGothicMedium,Italic"/>
                        </a:rPr>
                        <a:t> SEZĞİN</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Okul Aile Birliği Yönetim Kurulu Üyesi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4094653"/>
                  </a:ext>
                </a:extLst>
              </a:tr>
            </a:tbl>
          </a:graphicData>
        </a:graphic>
      </p:graphicFrame>
      <p:graphicFrame>
        <p:nvGraphicFramePr>
          <p:cNvPr id="26" name="Tablo 25">
            <a:extLst>
              <a:ext uri="{FF2B5EF4-FFF2-40B4-BE49-F238E27FC236}">
                <a16:creationId xmlns:a16="http://schemas.microsoft.com/office/drawing/2014/main" xmlns="" id="{DB83F0F1-6B25-4EBD-9D76-DAE6B558C6B0}"/>
              </a:ext>
            </a:extLst>
          </p:cNvPr>
          <p:cNvGraphicFramePr>
            <a:graphicFrameLocks noGrp="1"/>
          </p:cNvGraphicFramePr>
          <p:nvPr>
            <p:extLst>
              <p:ext uri="{D42A27DB-BD31-4B8C-83A1-F6EECF244321}">
                <p14:modId xmlns:p14="http://schemas.microsoft.com/office/powerpoint/2010/main" xmlns="" val="3791192621"/>
              </p:ext>
            </p:extLst>
          </p:nvPr>
        </p:nvGraphicFramePr>
        <p:xfrm>
          <a:off x="550376" y="4444457"/>
          <a:ext cx="6172200" cy="1356039"/>
        </p:xfrm>
        <a:graphic>
          <a:graphicData uri="http://schemas.openxmlformats.org/drawingml/2006/table">
            <a:tbl>
              <a:tblPr/>
              <a:tblGrid>
                <a:gridCol w="635713">
                  <a:extLst>
                    <a:ext uri="{9D8B030D-6E8A-4147-A177-3AD203B41FA5}">
                      <a16:colId xmlns:a16="http://schemas.microsoft.com/office/drawing/2014/main" xmlns="" val="1367039131"/>
                    </a:ext>
                  </a:extLst>
                </a:gridCol>
                <a:gridCol w="2103634">
                  <a:extLst>
                    <a:ext uri="{9D8B030D-6E8A-4147-A177-3AD203B41FA5}">
                      <a16:colId xmlns:a16="http://schemas.microsoft.com/office/drawing/2014/main" xmlns="" val="258360875"/>
                    </a:ext>
                  </a:extLst>
                </a:gridCol>
                <a:gridCol w="3432853">
                  <a:extLst>
                    <a:ext uri="{9D8B030D-6E8A-4147-A177-3AD203B41FA5}">
                      <a16:colId xmlns:a16="http://schemas.microsoft.com/office/drawing/2014/main" xmlns="" val="1932822329"/>
                    </a:ext>
                  </a:extLst>
                </a:gridCol>
              </a:tblGrid>
              <a:tr h="206141">
                <a:tc>
                  <a:txBody>
                    <a:bodyPr/>
                    <a:lstStyle/>
                    <a:p>
                      <a:pPr algn="l" rtl="0" fontAlgn="ctr"/>
                      <a:r>
                        <a:rPr lang="tr-TR" sz="1000" b="1" i="0" u="none" strike="noStrike" dirty="0">
                          <a:solidFill>
                            <a:srgbClr val="000000"/>
                          </a:solidFill>
                          <a:effectLst/>
                          <a:latin typeface="Times New Roman" panose="02020603050405020304" pitchFamily="18" charset="0"/>
                        </a:rPr>
                        <a:t>SIRA 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a:solidFill>
                            <a:srgbClr val="000000"/>
                          </a:solidFill>
                          <a:effectLst/>
                          <a:latin typeface="Times New Roman" panose="02020603050405020304" pitchFamily="18" charset="0"/>
                        </a:rPr>
                        <a:t>ADI SOYADI </a:t>
                      </a:r>
                    </a:p>
                  </a:txBody>
                  <a:tcPr marL="54613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a:solidFill>
                            <a:srgbClr val="000000"/>
                          </a:solidFill>
                          <a:effectLst/>
                          <a:latin typeface="Times New Roman" panose="02020603050405020304" pitchFamily="18" charset="0"/>
                        </a:rPr>
                        <a:t>GÖREVİ</a:t>
                      </a:r>
                    </a:p>
                  </a:txBody>
                  <a:tcPr marL="54613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6330196"/>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1" i="0" u="none" strike="noStrike" kern="1200" cap="none" spc="0" normalizeH="0" baseline="0" noProof="0" dirty="0" smtClean="0">
                          <a:ln>
                            <a:noFill/>
                          </a:ln>
                          <a:solidFill>
                            <a:srgbClr val="000000"/>
                          </a:solidFill>
                          <a:effectLst/>
                          <a:uLnTx/>
                          <a:uFillTx/>
                          <a:latin typeface="FranklinGothicMedium,Italic"/>
                          <a:ea typeface="+mn-ea"/>
                          <a:cs typeface="+mn-cs"/>
                        </a:rPr>
                        <a:t>Sevgi PEKŞEN</a:t>
                      </a:r>
                      <a:endParaRPr lang="tr-TR" sz="11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1890000"/>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1022845" rtl="0" eaLnBrk="1" fontAlgn="ctr" latinLnBrk="0" hangingPunct="1"/>
                      <a:r>
                        <a:rPr kumimoji="0" lang="tr-TR" sz="1000" b="1" i="0" u="none" strike="noStrike" kern="1200" cap="none" spc="0" normalizeH="0" baseline="0" dirty="0" smtClean="0">
                          <a:ln>
                            <a:noFill/>
                          </a:ln>
                          <a:solidFill>
                            <a:srgbClr val="000000"/>
                          </a:solidFill>
                          <a:effectLst/>
                          <a:uLnTx/>
                          <a:uFillTx/>
                          <a:latin typeface="FranklinGothicMedium,Italic"/>
                          <a:ea typeface="+mn-ea"/>
                          <a:cs typeface="+mn-cs"/>
                        </a:rPr>
                        <a:t>Ayşe KOÇAK</a:t>
                      </a:r>
                      <a:endParaRPr kumimoji="0" lang="tr-TR" sz="1000" b="1" i="0" u="none" strike="noStrike" kern="1200" cap="none" spc="0" normalizeH="0" baseline="0" dirty="0">
                        <a:ln>
                          <a:noFill/>
                        </a:ln>
                        <a:solidFill>
                          <a:srgbClr val="000000"/>
                        </a:solidFill>
                        <a:effectLst/>
                        <a:uLnTx/>
                        <a:uFillTx/>
                        <a:latin typeface="FranklinGothicMedium,Italic"/>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Öğretmen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3733860"/>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1022845" rtl="0" eaLnBrk="1" fontAlgn="ctr" latinLnBrk="0" hangingPunct="1"/>
                      <a:r>
                        <a:rPr kumimoji="0" lang="tr-TR" sz="1000" b="1" i="0" u="none" strike="noStrike" kern="1200" cap="none" spc="0" normalizeH="0" baseline="0" dirty="0" smtClean="0">
                          <a:ln>
                            <a:noFill/>
                          </a:ln>
                          <a:solidFill>
                            <a:srgbClr val="000000"/>
                          </a:solidFill>
                          <a:effectLst/>
                          <a:uLnTx/>
                          <a:uFillTx/>
                          <a:latin typeface="FranklinGothicMedium,Italic"/>
                          <a:ea typeface="+mn-ea"/>
                          <a:cs typeface="+mn-cs"/>
                        </a:rPr>
                        <a:t>İbrahim YILDIZ</a:t>
                      </a:r>
                      <a:endParaRPr kumimoji="0" lang="tr-TR" sz="1000" b="1" i="0" u="none" strike="noStrike" kern="1200" cap="none" spc="0" normalizeH="0" baseline="0" dirty="0">
                        <a:ln>
                          <a:noFill/>
                        </a:ln>
                        <a:solidFill>
                          <a:srgbClr val="000000"/>
                        </a:solidFill>
                        <a:effectLst/>
                        <a:uLnTx/>
                        <a:uFillTx/>
                        <a:latin typeface="FranklinGothicMedium,Italic"/>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Öğretmen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0509367"/>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1022845" rtl="0" eaLnBrk="1" fontAlgn="ctr" latinLnBrk="0" hangingPunct="1"/>
                      <a:r>
                        <a:rPr kumimoji="0" lang="tr-TR" sz="1000" b="1" i="0" u="none" strike="noStrike" kern="1200" cap="none" spc="0" normalizeH="0" baseline="0" dirty="0" err="1" smtClean="0">
                          <a:ln>
                            <a:noFill/>
                          </a:ln>
                          <a:solidFill>
                            <a:srgbClr val="000000"/>
                          </a:solidFill>
                          <a:effectLst/>
                          <a:uLnTx/>
                          <a:uFillTx/>
                          <a:latin typeface="FranklinGothicMedium,Italic"/>
                          <a:ea typeface="+mn-ea"/>
                          <a:cs typeface="+mn-cs"/>
                        </a:rPr>
                        <a:t>Sevilay</a:t>
                      </a:r>
                      <a:r>
                        <a:rPr kumimoji="0" lang="tr-TR" sz="1000" b="1" i="0" u="none" strike="noStrike" kern="1200" cap="none" spc="0" normalizeH="0" baseline="0" dirty="0" smtClean="0">
                          <a:ln>
                            <a:noFill/>
                          </a:ln>
                          <a:solidFill>
                            <a:srgbClr val="000000"/>
                          </a:solidFill>
                          <a:effectLst/>
                          <a:uLnTx/>
                          <a:uFillTx/>
                          <a:latin typeface="FranklinGothicMedium,Italic"/>
                          <a:ea typeface="+mn-ea"/>
                          <a:cs typeface="+mn-cs"/>
                        </a:rPr>
                        <a:t> UĞUR</a:t>
                      </a:r>
                      <a:endParaRPr kumimoji="0" lang="tr-TR" sz="1000" b="1" i="0" u="none" strike="noStrike" kern="1200" cap="none" spc="0" normalizeH="0" baseline="0" dirty="0">
                        <a:ln>
                          <a:noFill/>
                        </a:ln>
                        <a:solidFill>
                          <a:srgbClr val="000000"/>
                        </a:solidFill>
                        <a:effectLst/>
                        <a:uLnTx/>
                        <a:uFillTx/>
                        <a:latin typeface="FranklinGothicMedium,Italic"/>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1022845" rtl="0" eaLnBrk="1" fontAlgn="ctr" latinLnBrk="0" hangingPunct="1"/>
                      <a:r>
                        <a:rPr lang="tr-TR" sz="1000" b="0" i="0" u="none" strike="noStrike" kern="1200" dirty="0" smtClean="0">
                          <a:solidFill>
                            <a:srgbClr val="000000"/>
                          </a:solidFill>
                          <a:effectLst/>
                          <a:latin typeface="Times New Roman" panose="02020603050405020304" pitchFamily="18" charset="0"/>
                          <a:ea typeface="+mn-ea"/>
                          <a:cs typeface="+mn-cs"/>
                        </a:rPr>
                        <a:t>Gönüllü Veli </a:t>
                      </a:r>
                      <a:endParaRPr lang="tr-TR" sz="1000" b="0" i="0" u="none" strike="noStrike" kern="1200" dirty="0">
                        <a:solidFill>
                          <a:srgbClr val="000000"/>
                        </a:solidFill>
                        <a:effectLst/>
                        <a:latin typeface="Times New Roman" panose="0202060305040502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4533764"/>
                  </a:ext>
                </a:extLst>
              </a:tr>
              <a:tr h="197253">
                <a:tc>
                  <a:txBody>
                    <a:bodyPr/>
                    <a:lstStyle/>
                    <a:p>
                      <a:pPr algn="ctr" rtl="0" fontAlgn="ctr"/>
                      <a:r>
                        <a:rPr lang="tr-TR" sz="1000" b="1" i="0" u="none" strike="noStrike">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1022845" rtl="0" eaLnBrk="1" fontAlgn="ctr" latinLnBrk="0" hangingPunct="1"/>
                      <a:r>
                        <a:rPr kumimoji="0" lang="tr-TR" sz="1000" b="1" i="0" u="none" strike="noStrike" kern="1200" cap="none" spc="0" normalizeH="0" baseline="0" dirty="0" smtClean="0">
                          <a:ln>
                            <a:noFill/>
                          </a:ln>
                          <a:solidFill>
                            <a:srgbClr val="000000"/>
                          </a:solidFill>
                          <a:effectLst/>
                          <a:uLnTx/>
                          <a:uFillTx/>
                          <a:latin typeface="FranklinGothicMedium,Italic"/>
                          <a:ea typeface="+mn-ea"/>
                          <a:cs typeface="+mn-cs"/>
                        </a:rPr>
                        <a:t>Özcan PEKŞEN</a:t>
                      </a:r>
                      <a:endParaRPr kumimoji="0" lang="tr-TR" sz="1000" b="1" i="0" u="none" strike="noStrike" kern="1200" cap="none" spc="0" normalizeH="0" baseline="0" dirty="0">
                        <a:ln>
                          <a:noFill/>
                        </a:ln>
                        <a:solidFill>
                          <a:srgbClr val="000000"/>
                        </a:solidFill>
                        <a:effectLst/>
                        <a:uLnTx/>
                        <a:uFillTx/>
                        <a:latin typeface="FranklinGothicMedium,Italic"/>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1022845" rtl="0" eaLnBrk="1" fontAlgn="ctr" latinLnBrk="0" hangingPunct="1"/>
                      <a:r>
                        <a:rPr lang="tr-TR" sz="1000" b="0" i="0" u="none" strike="noStrike" kern="1200" dirty="0" smtClean="0">
                          <a:solidFill>
                            <a:srgbClr val="000000"/>
                          </a:solidFill>
                          <a:effectLst/>
                          <a:latin typeface="Times New Roman" panose="02020603050405020304" pitchFamily="18" charset="0"/>
                          <a:ea typeface="+mn-ea"/>
                          <a:cs typeface="+mn-cs"/>
                        </a:rPr>
                        <a:t>Gönüllü Veli </a:t>
                      </a:r>
                      <a:endParaRPr lang="tr-TR" sz="1000" b="0" i="0" u="none" strike="noStrike" kern="1200" dirty="0">
                        <a:solidFill>
                          <a:srgbClr val="000000"/>
                        </a:solidFill>
                        <a:effectLst/>
                        <a:latin typeface="Times New Roman" panose="0202060305040502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9495634"/>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022845" rtl="0" eaLnBrk="1" fontAlgn="ctr" latinLnBrk="0" hangingPunct="1"/>
                      <a:r>
                        <a:rPr kumimoji="0" lang="tr-TR" sz="1000" b="1" i="0" u="none" strike="noStrike" kern="1200" cap="none" spc="0" normalizeH="0" baseline="0" dirty="0" smtClean="0">
                          <a:ln>
                            <a:noFill/>
                          </a:ln>
                          <a:solidFill>
                            <a:srgbClr val="000000"/>
                          </a:solidFill>
                          <a:effectLst/>
                          <a:uLnTx/>
                          <a:uFillTx/>
                          <a:latin typeface="FranklinGothicMedium,Italic"/>
                          <a:ea typeface="+mn-ea"/>
                          <a:cs typeface="+mn-cs"/>
                        </a:rPr>
                        <a:t>Ayşegül GÜLTEKİN</a:t>
                      </a:r>
                      <a:endParaRPr kumimoji="0" lang="tr-TR" sz="1000" b="1" i="0" u="none" strike="noStrike" kern="1200" cap="none" spc="0" normalizeH="0" baseline="0" dirty="0">
                        <a:ln>
                          <a:noFill/>
                        </a:ln>
                        <a:solidFill>
                          <a:srgbClr val="000000"/>
                        </a:solidFill>
                        <a:effectLst/>
                        <a:uLnTx/>
                        <a:uFillTx/>
                        <a:latin typeface="FranklinGothicMedium,Italic"/>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fontAlgn="ctr" latinLnBrk="0" hangingPunct="1"/>
                      <a:r>
                        <a:rPr lang="tr-TR" sz="1000" b="0" i="0" u="none" strike="noStrike" kern="1200" dirty="0">
                          <a:solidFill>
                            <a:srgbClr val="000000"/>
                          </a:solidFill>
                          <a:effectLst/>
                          <a:latin typeface="Times New Roman" panose="02020603050405020304" pitchFamily="18" charset="0"/>
                          <a:ea typeface="+mn-ea"/>
                          <a:cs typeface="+mn-cs"/>
                        </a:rPr>
                        <a:t> </a:t>
                      </a:r>
                      <a:r>
                        <a:rPr lang="tr-TR" sz="1000" b="0" i="0" u="none" strike="noStrike" kern="1200" dirty="0" smtClean="0">
                          <a:solidFill>
                            <a:srgbClr val="000000"/>
                          </a:solidFill>
                          <a:effectLst/>
                          <a:latin typeface="Times New Roman" panose="02020603050405020304" pitchFamily="18" charset="0"/>
                          <a:ea typeface="+mn-ea"/>
                          <a:cs typeface="+mn-cs"/>
                        </a:rPr>
                        <a:t>Gönüllü Veli </a:t>
                      </a:r>
                      <a:endParaRPr lang="tr-TR" sz="1000" b="0" i="0" u="none" strike="noStrike" kern="1200" dirty="0">
                        <a:solidFill>
                          <a:srgbClr val="000000"/>
                        </a:solidFill>
                        <a:effectLst/>
                        <a:latin typeface="Times New Roman" panose="0202060305040502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664767"/>
                  </a:ext>
                </a:extLst>
              </a:tr>
            </a:tbl>
          </a:graphicData>
        </a:graphic>
      </p:graphicFrame>
      <p:sp>
        <p:nvSpPr>
          <p:cNvPr id="30" name="Yuvarlatılmış Dikdörtgen 13">
            <a:extLst>
              <a:ext uri="{FF2B5EF4-FFF2-40B4-BE49-F238E27FC236}">
                <a16:creationId xmlns:a16="http://schemas.microsoft.com/office/drawing/2014/main" xmlns="" id="{47BA687F-DFBA-42D9-84B9-4BF2D4569A5E}"/>
              </a:ext>
            </a:extLst>
          </p:cNvPr>
          <p:cNvSpPr>
            <a:spLocks noChangeArrowheads="1"/>
          </p:cNvSpPr>
          <p:nvPr/>
        </p:nvSpPr>
        <p:spPr bwMode="auto">
          <a:xfrm>
            <a:off x="524138" y="5957969"/>
            <a:ext cx="5113634"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KURUL KOMİSYON VE GÖREVLERİ</a:t>
            </a:r>
          </a:p>
        </p:txBody>
      </p:sp>
    </p:spTree>
    <p:extLst>
      <p:ext uri="{BB962C8B-B14F-4D97-AF65-F5344CB8AC3E}">
        <p14:creationId xmlns:p14="http://schemas.microsoft.com/office/powerpoint/2010/main" xmlns="" val="294401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458653" y="819123"/>
            <a:ext cx="6570256" cy="3611940"/>
          </a:xfrm>
          <a:prstGeom prst="rect">
            <a:avLst/>
          </a:prstGeom>
        </p:spPr>
        <p:txBody>
          <a:bodyPr wrap="square" lIns="102272" tIns="51144" rIns="102272" bIns="51144">
            <a:spAutoFit/>
          </a:bodyPr>
          <a:lstStyle/>
          <a:p>
            <a:pPr algn="just" defTabSz="265660"/>
            <a:r>
              <a:rPr lang="tr-TR" sz="1200" dirty="0">
                <a:solidFill>
                  <a:prstClr val="black"/>
                </a:solidFill>
                <a:latin typeface="Times New Roman" panose="02020603050405020304" pitchFamily="18" charset="0"/>
                <a:cs typeface="Times New Roman" panose="02020603050405020304" pitchFamily="18" charset="0"/>
              </a:rPr>
              <a:t>	 </a:t>
            </a:r>
            <a:r>
              <a:rPr lang="tr-TR" sz="1200" dirty="0" smtClean="0">
                <a:solidFill>
                  <a:prstClr val="black"/>
                </a:solidFill>
                <a:latin typeface="Times New Roman" panose="02020603050405020304" pitchFamily="18" charset="0"/>
                <a:cs typeface="Times New Roman" panose="02020603050405020304" pitchFamily="18" charset="0"/>
              </a:rPr>
              <a:t>ŞEHİT SAMET ÜSTÜNER ORTAOKULU </a:t>
            </a:r>
            <a:r>
              <a:rPr lang="tr-TR" sz="1200" dirty="0">
                <a:solidFill>
                  <a:prstClr val="black"/>
                </a:solidFill>
                <a:latin typeface="Times New Roman" panose="02020603050405020304" pitchFamily="18" charset="0"/>
                <a:cs typeface="Times New Roman" panose="02020603050405020304" pitchFamily="18" charset="0"/>
              </a:rPr>
              <a:t>stratejik planının hazırlanmasında, dokuz aşamalı uygulama adımı benimsenmiştir:</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Stratejik planlama sürecini başlatma:</a:t>
            </a:r>
            <a:r>
              <a:rPr lang="tr-TR" sz="1200" dirty="0">
                <a:solidFill>
                  <a:prstClr val="black"/>
                </a:solidFill>
                <a:latin typeface="Times New Roman" panose="02020603050405020304" pitchFamily="18" charset="0"/>
                <a:cs typeface="Times New Roman" panose="02020603050405020304" pitchFamily="18" charset="0"/>
              </a:rPr>
              <a:t> Hazırlık Programı oluşturulması, Stratejik Planlama Ekibinin oluşturulması,</a:t>
            </a:r>
            <a:r>
              <a:rPr lang="tr-TR" sz="1200" b="1" dirty="0">
                <a:solidFill>
                  <a:prstClr val="black"/>
                </a:solidFill>
                <a:latin typeface="Times New Roman" panose="02020603050405020304" pitchFamily="18" charset="0"/>
                <a:cs typeface="Times New Roman" panose="02020603050405020304" pitchFamily="18" charset="0"/>
              </a:rPr>
              <a:t> </a:t>
            </a:r>
            <a:endParaRPr lang="tr-TR" sz="1200" dirty="0">
              <a:solidFill>
                <a:prstClr val="black"/>
              </a:solidFill>
              <a:latin typeface="Times New Roman" panose="02020603050405020304" pitchFamily="18" charset="0"/>
              <a:cs typeface="Times New Roman" panose="02020603050405020304" pitchFamily="18" charset="0"/>
            </a:endParaRP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Kurumsal sorumlulukları tanımlama:</a:t>
            </a:r>
            <a:r>
              <a:rPr lang="tr-TR" sz="1200" dirty="0">
                <a:solidFill>
                  <a:prstClr val="black"/>
                </a:solidFill>
                <a:latin typeface="Times New Roman" panose="02020603050405020304" pitchFamily="18" charset="0"/>
                <a:cs typeface="Times New Roman" panose="02020603050405020304" pitchFamily="18" charset="0"/>
              </a:rPr>
              <a:t> Mevzuat analizi, yasal yükümlülüklerin ve üst politika belgelerindeki eğitim hedeflerinin incelenmesi,</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Kurumsal vizyon, misyon ve temel değerleri tanımlama:</a:t>
            </a:r>
            <a:r>
              <a:rPr lang="tr-TR" sz="1200" dirty="0">
                <a:solidFill>
                  <a:prstClr val="black"/>
                </a:solidFill>
                <a:latin typeface="Times New Roman" panose="02020603050405020304" pitchFamily="18" charset="0"/>
                <a:cs typeface="Times New Roman" panose="02020603050405020304" pitchFamily="18" charset="0"/>
              </a:rPr>
              <a:t> kurum liderleri, çalışanlar ve sosyal paydaşlar tarafından kurumsal kimliğin tanımlanması,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Kurumun çevresini değerlendirme:</a:t>
            </a:r>
            <a:r>
              <a:rPr lang="tr-TR" sz="1200" dirty="0">
                <a:solidFill>
                  <a:prstClr val="black"/>
                </a:solidFill>
                <a:latin typeface="Times New Roman" panose="02020603050405020304" pitchFamily="18" charset="0"/>
                <a:cs typeface="Times New Roman" panose="02020603050405020304" pitchFamily="18" charset="0"/>
              </a:rPr>
              <a:t> Kurumun paydaşlarının belirlenmesi, görüşlerinin alınması, GZFT ve PEST analizlerinin yapılması,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Eğitim sisteminin stratejik alanlarının belirlenmesi: </a:t>
            </a:r>
            <a:r>
              <a:rPr lang="tr-TR" sz="1200" dirty="0">
                <a:solidFill>
                  <a:prstClr val="black"/>
                </a:solidFill>
                <a:latin typeface="Times New Roman" panose="02020603050405020304" pitchFamily="18" charset="0"/>
                <a:cs typeface="Times New Roman" panose="02020603050405020304" pitchFamily="18" charset="0"/>
              </a:rPr>
              <a:t>Kurum hizmetlerinin “Tema” başlıkları altında gruplandırılması,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Stratejik planın oluşturulması:</a:t>
            </a:r>
            <a:r>
              <a:rPr lang="tr-TR" sz="1200" dirty="0">
                <a:solidFill>
                  <a:prstClr val="black"/>
                </a:solidFill>
                <a:latin typeface="Times New Roman" panose="02020603050405020304" pitchFamily="18" charset="0"/>
                <a:cs typeface="Times New Roman" panose="02020603050405020304" pitchFamily="18" charset="0"/>
              </a:rPr>
              <a:t> </a:t>
            </a:r>
            <a:r>
              <a:rPr lang="tr-TR" sz="1200" dirty="0" smtClean="0">
                <a:solidFill>
                  <a:prstClr val="black"/>
                </a:solidFill>
                <a:latin typeface="Times New Roman" panose="02020603050405020304" pitchFamily="18" charset="0"/>
                <a:cs typeface="Times New Roman" panose="02020603050405020304" pitchFamily="18" charset="0"/>
              </a:rPr>
              <a:t>ŞEHİT SAMET ÜSTÜNER ORTAOKULU. </a:t>
            </a:r>
            <a:r>
              <a:rPr lang="tr-TR" sz="1200" dirty="0">
                <a:solidFill>
                  <a:prstClr val="black"/>
                </a:solidFill>
                <a:latin typeface="Times New Roman" panose="02020603050405020304" pitchFamily="18" charset="0"/>
                <a:cs typeface="Times New Roman" panose="02020603050405020304" pitchFamily="18" charset="0"/>
              </a:rPr>
              <a:t>Stratejik Planlama Ekibi tarafından planın hazırlanması,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Stratejik Planı inceleme:</a:t>
            </a:r>
            <a:r>
              <a:rPr lang="tr-TR" sz="1200" dirty="0">
                <a:solidFill>
                  <a:prstClr val="black"/>
                </a:solidFill>
                <a:latin typeface="Times New Roman" panose="02020603050405020304" pitchFamily="18" charset="0"/>
                <a:cs typeface="Times New Roman" panose="02020603050405020304" pitchFamily="18" charset="0"/>
              </a:rPr>
              <a:t> Planın her aşamasında Müdürlüğümüz birimlerinin görüşlerinin alınarak plana şekil verilmesi,</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Etkili bir uygulama süreci:</a:t>
            </a:r>
            <a:r>
              <a:rPr lang="tr-TR" sz="1200" dirty="0">
                <a:solidFill>
                  <a:prstClr val="black"/>
                </a:solidFill>
                <a:latin typeface="Times New Roman" panose="02020603050405020304" pitchFamily="18" charset="0"/>
                <a:cs typeface="Times New Roman" panose="02020603050405020304" pitchFamily="18" charset="0"/>
              </a:rPr>
              <a:t> Performans programları hazırlanması,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İzleme ve değerlendirme:</a:t>
            </a:r>
            <a:r>
              <a:rPr lang="tr-TR" sz="1200" dirty="0">
                <a:solidFill>
                  <a:prstClr val="black"/>
                </a:solidFill>
                <a:latin typeface="Times New Roman" panose="02020603050405020304" pitchFamily="18" charset="0"/>
                <a:cs typeface="Times New Roman" panose="02020603050405020304" pitchFamily="18" charset="0"/>
              </a:rPr>
              <a:t> Eylem planları, Faaliyet raporları, izleme değerlendirme raporları ve formları, gerektiği durumda stratejik planın güncellenmesi.</a:t>
            </a:r>
          </a:p>
        </p:txBody>
      </p:sp>
      <p:grpSp>
        <p:nvGrpSpPr>
          <p:cNvPr id="11" name="Grup 10"/>
          <p:cNvGrpSpPr/>
          <p:nvPr/>
        </p:nvGrpSpPr>
        <p:grpSpPr>
          <a:xfrm>
            <a:off x="458653" y="394415"/>
            <a:ext cx="6637815" cy="326282"/>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500" b="1" dirty="0">
                  <a:solidFill>
                    <a:prstClr val="white"/>
                  </a:solidFill>
                  <a:cs typeface="Arial" pitchFamily="34" charset="0"/>
                </a:rPr>
                <a:t>PLANLAMA SÜRECİNİN ORGANİZASYONU</a:t>
              </a: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500" b="1" dirty="0">
                  <a:solidFill>
                    <a:prstClr val="white"/>
                  </a:solidFill>
                  <a:effectLst>
                    <a:outerShdw blurRad="38100" dist="38100" dir="2700000" algn="tl">
                      <a:srgbClr val="000000">
                        <a:alpha val="43137"/>
                      </a:srgbClr>
                    </a:outerShdw>
                  </a:effectLst>
                </a:rPr>
                <a:t>1.2.</a:t>
              </a:r>
            </a:p>
          </p:txBody>
        </p:sp>
      </p:grpSp>
      <p:sp>
        <p:nvSpPr>
          <p:cNvPr id="2" name="Dikdörtgen 1"/>
          <p:cNvSpPr/>
          <p:nvPr/>
        </p:nvSpPr>
        <p:spPr>
          <a:xfrm>
            <a:off x="440960" y="4601769"/>
            <a:ext cx="6587948" cy="5678478"/>
          </a:xfrm>
          <a:prstGeom prst="rect">
            <a:avLst/>
          </a:prstGeom>
        </p:spPr>
        <p:txBody>
          <a:bodyPr wrap="square">
            <a:spAutoFit/>
          </a:bodyPr>
          <a:lstStyle/>
          <a:p>
            <a:pPr indent="177800" algn="just"/>
            <a:r>
              <a:rPr lang="tr-TR" sz="1100" dirty="0">
                <a:solidFill>
                  <a:srgbClr val="000000"/>
                </a:solidFill>
                <a:latin typeface="Times New Roman" panose="02020603050405020304" pitchFamily="18" charset="0"/>
                <a:cs typeface="Times New Roman" panose="02020603050405020304" pitchFamily="18" charset="0"/>
              </a:rPr>
              <a:t>Stratejik planlama katılımcı bir planlama yaklaşımıdır. İdare içerisinde üst yöneticiden başlayarak her düzeydeki çalışanların katılımını gerektirir. Stratejik planlama sürecine katılacak temel aktörler ve üstlenilecek işlevler bu aşamada belirlenir. Stratejik planlama sürecine dâhil olması gereken kişi, birim ve ekipler aşağıda yer almaktadır. </a:t>
            </a:r>
          </a:p>
          <a:p>
            <a:pPr algn="just"/>
            <a:endParaRPr lang="tr-TR" sz="1100" dirty="0">
              <a:latin typeface="Times New Roman" panose="02020603050405020304" pitchFamily="18" charset="0"/>
              <a:cs typeface="Times New Roman" panose="02020603050405020304" pitchFamily="18" charset="0"/>
            </a:endParaRPr>
          </a:p>
          <a:p>
            <a:pPr indent="177800" algn="just"/>
            <a:r>
              <a:rPr lang="tr-TR" sz="1100" b="1" dirty="0">
                <a:latin typeface="Times New Roman" panose="02020603050405020304" pitchFamily="18" charset="0"/>
                <a:cs typeface="Times New Roman" panose="02020603050405020304" pitchFamily="18" charset="0"/>
              </a:rPr>
              <a:t>Üst Yönetici </a:t>
            </a:r>
            <a:endParaRPr lang="tr-TR" sz="1100" dirty="0">
              <a:latin typeface="Times New Roman" panose="02020603050405020304" pitchFamily="18" charset="0"/>
              <a:cs typeface="Times New Roman" panose="02020603050405020304" pitchFamily="18" charset="0"/>
            </a:endParaRPr>
          </a:p>
          <a:p>
            <a:pPr indent="177800" algn="just"/>
            <a:r>
              <a:rPr lang="tr-TR" sz="1200" dirty="0" smtClean="0">
                <a:solidFill>
                  <a:prstClr val="black"/>
                </a:solidFill>
                <a:latin typeface="Times New Roman" pitchFamily="18" charset="0"/>
                <a:cs typeface="Times New Roman" pitchFamily="18" charset="0"/>
              </a:rPr>
              <a:t>ŞEHİT SAMET ÜSTÜNER ORTAOKULU Müdürlüğü </a:t>
            </a:r>
            <a:r>
              <a:rPr lang="tr-TR" sz="1100" dirty="0" smtClean="0">
                <a:latin typeface="Times New Roman" panose="02020603050405020304" pitchFamily="18" charset="0"/>
                <a:cs typeface="Times New Roman" panose="02020603050405020304" pitchFamily="18" charset="0"/>
              </a:rPr>
              <a:t>Stratejik </a:t>
            </a:r>
            <a:r>
              <a:rPr lang="tr-TR" sz="1100" dirty="0">
                <a:latin typeface="Times New Roman" panose="02020603050405020304" pitchFamily="18" charset="0"/>
                <a:cs typeface="Times New Roman" panose="02020603050405020304" pitchFamily="18" charset="0"/>
              </a:rPr>
              <a:t>Planı </a:t>
            </a:r>
            <a:r>
              <a:rPr lang="tr-TR" sz="1100" dirty="0" smtClean="0">
                <a:latin typeface="Times New Roman" panose="02020603050405020304" pitchFamily="18" charset="0"/>
                <a:cs typeface="Times New Roman" panose="02020603050405020304" pitchFamily="18" charset="0"/>
              </a:rPr>
              <a:t>Beypazarı İlçe Milli Eğitim Müdürlüğü’nün </a:t>
            </a:r>
            <a:r>
              <a:rPr lang="tr-TR" sz="1100" dirty="0">
                <a:latin typeface="Times New Roman" panose="02020603050405020304" pitchFamily="18" charset="0"/>
                <a:cs typeface="Times New Roman" panose="02020603050405020304" pitchFamily="18" charset="0"/>
              </a:rPr>
              <a:t>onayına sunar, stratejik plan çalışmalarını her aşamada destekler, tartışmalı hususları karara bağlar ve ihtiyaç duyulduğu hallerde stratejik planlama ekibinin çalışmalarına katkı verir. </a:t>
            </a:r>
          </a:p>
          <a:p>
            <a:pPr indent="177800" algn="just"/>
            <a:r>
              <a:rPr lang="tr-TR" sz="1100" dirty="0">
                <a:latin typeface="Times New Roman" panose="02020603050405020304" pitchFamily="18" charset="0"/>
                <a:cs typeface="Times New Roman" panose="02020603050405020304" pitchFamily="18" charset="0"/>
              </a:rPr>
              <a:t>Kurumun misyon ve vizyon bildirimlerinin oluşturulması için yönlendirici bir rol oynar. Üst yönetici, Strateji Geliştirme Kuruluna başkanlık eder. Ayrıca, stratejik planlama ekibinin doğal başkanı olup gerek gördüğü durumlarda bu ekibin başkanlığını yürütebilir. </a:t>
            </a:r>
          </a:p>
          <a:p>
            <a:pPr indent="177800" algn="just"/>
            <a:r>
              <a:rPr lang="tr-TR" sz="1100" dirty="0">
                <a:latin typeface="Times New Roman" panose="02020603050405020304" pitchFamily="18" charset="0"/>
                <a:cs typeface="Times New Roman" panose="02020603050405020304" pitchFamily="18" charset="0"/>
              </a:rPr>
              <a:t>Kurumun stratejik planının onaylanmasını müteakip hazırlanan eylem planlarını onaylar.  Stratejik plana yönelik altı aylık dönemlerde izleme, yıllık dönemlerde ise değerlendirme toplantıları yapar. </a:t>
            </a:r>
          </a:p>
          <a:p>
            <a:pPr indent="177800" algn="just"/>
            <a:endParaRPr lang="tr-TR" sz="1100" b="1" dirty="0">
              <a:latin typeface="Times New Roman" panose="02020603050405020304" pitchFamily="18" charset="0"/>
              <a:cs typeface="Times New Roman" panose="02020603050405020304" pitchFamily="18" charset="0"/>
            </a:endParaRPr>
          </a:p>
          <a:p>
            <a:pPr indent="177800" algn="just"/>
            <a:r>
              <a:rPr lang="tr-TR" sz="1100" b="1" dirty="0">
                <a:latin typeface="Times New Roman" panose="02020603050405020304" pitchFamily="18" charset="0"/>
                <a:cs typeface="Times New Roman" panose="02020603050405020304" pitchFamily="18" charset="0"/>
              </a:rPr>
              <a:t>Strateji Geliştirme Kurulu </a:t>
            </a:r>
            <a:endParaRPr lang="tr-TR" sz="1100" dirty="0">
              <a:latin typeface="Times New Roman" panose="02020603050405020304" pitchFamily="18" charset="0"/>
              <a:cs typeface="Times New Roman" panose="02020603050405020304" pitchFamily="18" charset="0"/>
            </a:endParaRPr>
          </a:p>
          <a:p>
            <a:pPr indent="177800" algn="just"/>
            <a:r>
              <a:rPr lang="tr-TR" sz="1100" dirty="0">
                <a:latin typeface="Times New Roman" panose="02020603050405020304" pitchFamily="18" charset="0"/>
                <a:cs typeface="Times New Roman" panose="02020603050405020304" pitchFamily="18" charset="0"/>
              </a:rPr>
              <a:t>Strateji Geliştirme Kurulu, </a:t>
            </a:r>
            <a:r>
              <a:rPr lang="tr-TR" sz="1100" dirty="0" smtClean="0">
                <a:latin typeface="Times New Roman" panose="02020603050405020304" pitchFamily="18" charset="0"/>
                <a:cs typeface="Times New Roman" panose="02020603050405020304" pitchFamily="18" charset="0"/>
              </a:rPr>
              <a:t>Okul Müdürünün </a:t>
            </a:r>
            <a:r>
              <a:rPr lang="tr-TR" sz="1100" dirty="0">
                <a:latin typeface="Times New Roman" panose="02020603050405020304" pitchFamily="18" charset="0"/>
                <a:cs typeface="Times New Roman" panose="02020603050405020304" pitchFamily="18" charset="0"/>
              </a:rPr>
              <a:t>başkanlığında </a:t>
            </a:r>
            <a:r>
              <a:rPr lang="tr-TR" sz="1100" dirty="0" smtClean="0">
                <a:latin typeface="Times New Roman" panose="02020603050405020304" pitchFamily="18" charset="0"/>
                <a:cs typeface="Times New Roman" panose="02020603050405020304" pitchFamily="18" charset="0"/>
              </a:rPr>
              <a:t>Müdür Yardımcısı </a:t>
            </a:r>
            <a:r>
              <a:rPr lang="tr-TR" sz="1100" dirty="0">
                <a:latin typeface="Times New Roman" panose="02020603050405020304" pitchFamily="18" charset="0"/>
                <a:cs typeface="Times New Roman" panose="02020603050405020304" pitchFamily="18" charset="0"/>
              </a:rPr>
              <a:t>ihtiyaç duyması halinde üst yöneticinin görevlendireceği diğer kişilerden oluşur. Strateji Geliştirme Kurulu stratejik planlama ekibini ve hazırlık programını onaylar, sürecin ana aşamaları ile çıktılarını kontrol eder, harcama birimlerinin stratejik planlama sürecine aktif katılımını sağlar ve tartışmalı hususları görüşüp karara bağlar. </a:t>
            </a:r>
          </a:p>
          <a:p>
            <a:pPr indent="177800" algn="just"/>
            <a:r>
              <a:rPr lang="tr-TR" sz="1100" dirty="0">
                <a:latin typeface="Times New Roman" panose="02020603050405020304" pitchFamily="18" charset="0"/>
                <a:cs typeface="Times New Roman" panose="02020603050405020304" pitchFamily="18" charset="0"/>
              </a:rPr>
              <a:t>Alternatif misyon, vizyon ve temel değerler taslakları ile taslak amaçlar ve hedef kartlarını değerlendirerek nihai hale getirir. </a:t>
            </a:r>
          </a:p>
          <a:p>
            <a:pPr indent="177800" algn="just"/>
            <a:endParaRPr lang="tr-TR" sz="1100" b="1" dirty="0">
              <a:latin typeface="Times New Roman" panose="02020603050405020304" pitchFamily="18" charset="0"/>
              <a:cs typeface="Times New Roman" panose="02020603050405020304" pitchFamily="18" charset="0"/>
            </a:endParaRPr>
          </a:p>
          <a:p>
            <a:pPr indent="177800" algn="just"/>
            <a:r>
              <a:rPr lang="tr-TR" sz="1100" b="1" dirty="0">
                <a:latin typeface="Times New Roman" panose="02020603050405020304" pitchFamily="18" charset="0"/>
                <a:cs typeface="Times New Roman" panose="02020603050405020304" pitchFamily="18" charset="0"/>
              </a:rPr>
              <a:t>Stratejik Planlama Ekibi </a:t>
            </a:r>
            <a:endParaRPr lang="tr-TR" sz="1100" dirty="0">
              <a:latin typeface="Times New Roman" panose="02020603050405020304" pitchFamily="18" charset="0"/>
              <a:cs typeface="Times New Roman" panose="02020603050405020304" pitchFamily="18" charset="0"/>
            </a:endParaRPr>
          </a:p>
          <a:p>
            <a:pPr indent="177800" algn="just"/>
            <a:r>
              <a:rPr lang="tr-TR" sz="1100" dirty="0">
                <a:latin typeface="Times New Roman" panose="02020603050405020304" pitchFamily="18" charset="0"/>
                <a:cs typeface="Times New Roman" panose="02020603050405020304" pitchFamily="18" charset="0"/>
              </a:rPr>
              <a:t>Stratejik planlama ekibi </a:t>
            </a:r>
            <a:r>
              <a:rPr lang="tr-TR" sz="1100" dirty="0" smtClean="0">
                <a:latin typeface="Times New Roman" panose="02020603050405020304" pitchFamily="18" charset="0"/>
                <a:cs typeface="Times New Roman" panose="02020603050405020304" pitchFamily="18" charset="0"/>
              </a:rPr>
              <a:t>müdür yardımcılığı başkanlığında</a:t>
            </a:r>
            <a:r>
              <a:rPr lang="tr-TR" sz="1100" dirty="0">
                <a:latin typeface="Times New Roman" panose="02020603050405020304" pitchFamily="18" charset="0"/>
                <a:cs typeface="Times New Roman" panose="02020603050405020304" pitchFamily="18" charset="0"/>
              </a:rPr>
              <a:t>, </a:t>
            </a:r>
            <a:r>
              <a:rPr lang="tr-TR" sz="1100" dirty="0" err="1">
                <a:latin typeface="Times New Roman" panose="02020603050405020304" pitchFamily="18" charset="0"/>
                <a:cs typeface="Times New Roman" panose="02020603050405020304" pitchFamily="18" charset="0"/>
              </a:rPr>
              <a:t>SGB’nin</a:t>
            </a:r>
            <a:r>
              <a:rPr lang="tr-TR" sz="1100" dirty="0">
                <a:latin typeface="Times New Roman" panose="02020603050405020304" pitchFamily="18" charset="0"/>
                <a:cs typeface="Times New Roman" panose="02020603050405020304" pitchFamily="18" charset="0"/>
              </a:rPr>
              <a:t> koordinasyonunda, harcama birimlerinin temsilcileri ile SGB yöneticisinden oluşur. </a:t>
            </a:r>
          </a:p>
          <a:p>
            <a:pPr indent="177800" algn="just"/>
            <a:r>
              <a:rPr lang="tr-TR" sz="1100" dirty="0">
                <a:latin typeface="Times New Roman" panose="02020603050405020304" pitchFamily="18" charset="0"/>
                <a:cs typeface="Times New Roman" panose="02020603050405020304" pitchFamily="18" charset="0"/>
              </a:rPr>
              <a:t>Ekip; hazırlık programının oluşturulması, stratejik planlama sürecinin hazırlık programına uygun olarak yürütülmesi, gerekli faaliyetlerin koordine edilmesi ile Strateji Geliştirme Kurulunun uygun görüşüne ve üst yöneticinin onayına sunulacak belgelerin hazırlanmasından sorumludur. Ekip başkanı; ekibin oluşturulması, çalışmaların planlanması, ekip içi görevlendirmelerin yapılması, ekip üyelerinin motivasyonu ile ekip ve üst yönetim arasında eşgüdüm sağlanması görevlerini yerine getirir. </a:t>
            </a:r>
          </a:p>
          <a:p>
            <a:pPr algn="just"/>
            <a:r>
              <a:rPr lang="tr-TR" sz="1100" dirty="0">
                <a:latin typeface="Times New Roman" panose="02020603050405020304" pitchFamily="18" charset="0"/>
                <a:cs typeface="Times New Roman" panose="02020603050405020304" pitchFamily="18" charset="0"/>
              </a:rPr>
              <a:t>Stratejik planlama ekibinin amaca uygun bir yapıda kurulması, çalışmaların başarısı için kritik öneme sahiptir. </a:t>
            </a:r>
          </a:p>
          <a:p>
            <a:pPr algn="just"/>
            <a:endParaRPr lang="tr-TR" sz="1100" b="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xmlns="" id="{B2788DA7-C619-404E-8732-24AEA0FF6556}"/>
              </a:ext>
            </a:extLst>
          </p:cNvPr>
          <p:cNvSpPr txBox="1"/>
          <p:nvPr/>
        </p:nvSpPr>
        <p:spPr>
          <a:xfrm>
            <a:off x="-9766" y="9092106"/>
            <a:ext cx="462229" cy="307777"/>
          </a:xfrm>
          <a:prstGeom prst="rect">
            <a:avLst/>
          </a:prstGeom>
          <a:noFill/>
        </p:spPr>
        <p:txBody>
          <a:bodyPr wrap="square" rtlCol="0">
            <a:spAutoFit/>
          </a:bodyPr>
          <a:lstStyle/>
          <a:p>
            <a:r>
              <a:rPr lang="tr-TR" sz="1400" b="1" dirty="0"/>
              <a:t>5</a:t>
            </a:r>
          </a:p>
        </p:txBody>
      </p:sp>
    </p:spTree>
    <p:extLst>
      <p:ext uri="{BB962C8B-B14F-4D97-AF65-F5344CB8AC3E}">
        <p14:creationId xmlns:p14="http://schemas.microsoft.com/office/powerpoint/2010/main" xmlns="" val="144484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458654" y="362243"/>
            <a:ext cx="6637814" cy="417411"/>
            <a:chOff x="542115" y="3383314"/>
            <a:chExt cx="5975601" cy="290164"/>
          </a:xfrm>
        </p:grpSpPr>
        <p:sp>
          <p:nvSpPr>
            <p:cNvPr id="13" name="Yuvarlatılmış Dikdörtgen 12"/>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HAZIRLIK PROGRAMI</a:t>
              </a:r>
            </a:p>
          </p:txBody>
        </p:sp>
        <p:sp>
          <p:nvSpPr>
            <p:cNvPr id="14" name="Yuvarlatılmış Dikdörtgen 13"/>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1.3.</a:t>
              </a:r>
            </a:p>
          </p:txBody>
        </p:sp>
      </p:grpSp>
      <p:sp>
        <p:nvSpPr>
          <p:cNvPr id="2" name="Dikdörtgen 1"/>
          <p:cNvSpPr/>
          <p:nvPr/>
        </p:nvSpPr>
        <p:spPr>
          <a:xfrm>
            <a:off x="471354" y="929033"/>
            <a:ext cx="6607419" cy="2292935"/>
          </a:xfrm>
          <a:prstGeom prst="rect">
            <a:avLst/>
          </a:prstGeom>
        </p:spPr>
        <p:txBody>
          <a:bodyPr wrap="square">
            <a:spAutoFit/>
          </a:bodyPr>
          <a:lstStyle/>
          <a:p>
            <a:pPr indent="182563" algn="just"/>
            <a:r>
              <a:rPr lang="tr-TR" sz="1100" dirty="0">
                <a:solidFill>
                  <a:srgbClr val="000000"/>
                </a:solidFill>
                <a:latin typeface="Times New Roman" panose="02020603050405020304" pitchFamily="18" charset="0"/>
                <a:cs typeface="Times New Roman" panose="02020603050405020304" pitchFamily="18" charset="0"/>
              </a:rPr>
              <a:t>Stratejik plan hazırlıklarının etkin bir şekilde yürütülebilmesi için planlama sürecinin de planlanması gerekmektedir. Bu çerçevede stratejik planlama ekibince planlama sürecinin gerektirdiği ihtiyaçları ortaya koyan bir hazırlık programı hazırlandı. Stratejik planlama ekibi tarafından hazırlık programı çalışmaları kapsamında şu hususlara ilişkin değerlendirmeler yapılmıştır:</a:t>
            </a:r>
            <a:endParaRPr lang="tr-TR" sz="1100" dirty="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tr-TR" sz="1100" b="1" dirty="0">
                <a:latin typeface="Times New Roman" panose="02020603050405020304" pitchFamily="18" charset="0"/>
                <a:cs typeface="Times New Roman" panose="02020603050405020304" pitchFamily="18" charset="0"/>
              </a:rPr>
              <a:t>Stratejik Plan Hazırlık Faaliyetleri: </a:t>
            </a:r>
            <a:r>
              <a:rPr lang="tr-TR" sz="1100" dirty="0">
                <a:latin typeface="Times New Roman" panose="02020603050405020304" pitchFamily="18" charset="0"/>
                <a:cs typeface="Times New Roman" panose="02020603050405020304" pitchFamily="18" charset="0"/>
              </a:rPr>
              <a:t>Stratejik planlama sürecinin aşamaları, bu aşamalarda gerçekleştirilecek faaliyetler ile bunlardan sorumlu olacak kişi ve birimlere yer verilir</a:t>
            </a:r>
            <a:r>
              <a:rPr lang="tr-TR"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(Tablo </a:t>
            </a:r>
            <a:r>
              <a:rPr lang="tr-TR" sz="1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tr-TR"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tr-TR" sz="1100" b="1" dirty="0">
                <a:latin typeface="Times New Roman" panose="02020603050405020304" pitchFamily="18" charset="0"/>
                <a:cs typeface="Times New Roman" panose="02020603050405020304" pitchFamily="18" charset="0"/>
              </a:rPr>
              <a:t>Zaman Çizelgesi: </a:t>
            </a:r>
            <a:r>
              <a:rPr lang="tr-TR" sz="1100" dirty="0">
                <a:latin typeface="Times New Roman" panose="02020603050405020304" pitchFamily="18" charset="0"/>
                <a:cs typeface="Times New Roman" panose="02020603050405020304" pitchFamily="18" charset="0"/>
              </a:rPr>
              <a:t>Aşama ve faaliyetlere ilişkin başlangıç ve bitiş tarihleri belirlenir. </a:t>
            </a:r>
          </a:p>
          <a:p>
            <a:pPr marL="171450" indent="-171450" algn="just">
              <a:buFont typeface="Arial" panose="020B0604020202020204" pitchFamily="34" charset="0"/>
              <a:buChar char="•"/>
            </a:pPr>
            <a:r>
              <a:rPr lang="tr-TR" sz="1100" b="1" dirty="0">
                <a:latin typeface="Times New Roman" panose="02020603050405020304" pitchFamily="18" charset="0"/>
                <a:cs typeface="Times New Roman" panose="02020603050405020304" pitchFamily="18" charset="0"/>
              </a:rPr>
              <a:t>Eğitim İhtiyacı: </a:t>
            </a:r>
            <a:r>
              <a:rPr lang="tr-TR" sz="1100" dirty="0">
                <a:latin typeface="Times New Roman" panose="02020603050405020304" pitchFamily="18" charset="0"/>
                <a:cs typeface="Times New Roman" panose="02020603050405020304" pitchFamily="18" charset="0"/>
              </a:rPr>
              <a:t>Stratejik planlama ekibinin ve stratejik planlama çalışmalarına katkı verecek diğer çalışanların stratejik planlama konusundaki eğitim ihtiyacı tespit edilir. Bu çerçevede eğitimin içeriği, süresi ve katılacak personel belirlenir. </a:t>
            </a:r>
          </a:p>
          <a:p>
            <a:pPr marL="171450" indent="-171450" algn="just">
              <a:buFont typeface="Arial" panose="020B0604020202020204" pitchFamily="34" charset="0"/>
              <a:buChar char="•"/>
            </a:pPr>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Şekil </a:t>
            </a:r>
            <a:r>
              <a:rPr lang="tr-TR"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(Tablo 2)</a:t>
            </a:r>
            <a:r>
              <a:rPr lang="tr-TR" sz="1100" dirty="0">
                <a:latin typeface="Times New Roman" panose="02020603050405020304" pitchFamily="18" charset="0"/>
                <a:cs typeface="Times New Roman" panose="02020603050405020304" pitchFamily="18" charset="0"/>
              </a:rPr>
              <a:t>’te stratejik plan hazırlık sürecinde yer alan birim, kişi ve ekiplerin görevleri gösterilmektedir. </a:t>
            </a:r>
          </a:p>
        </p:txBody>
      </p:sp>
      <p:graphicFrame>
        <p:nvGraphicFramePr>
          <p:cNvPr id="3" name="Tablo 2"/>
          <p:cNvGraphicFramePr>
            <a:graphicFrameLocks noGrp="1"/>
          </p:cNvGraphicFramePr>
          <p:nvPr>
            <p:extLst>
              <p:ext uri="{D42A27DB-BD31-4B8C-83A1-F6EECF244321}">
                <p14:modId xmlns:p14="http://schemas.microsoft.com/office/powerpoint/2010/main" xmlns="" val="2938576401"/>
              </p:ext>
            </p:extLst>
          </p:nvPr>
        </p:nvGraphicFramePr>
        <p:xfrm>
          <a:off x="471354" y="3986233"/>
          <a:ext cx="6607419" cy="6086163"/>
        </p:xfrm>
        <a:graphic>
          <a:graphicData uri="http://schemas.openxmlformats.org/drawingml/2006/table">
            <a:tbl>
              <a:tblPr firstRow="1" firstCol="1" bandRow="1"/>
              <a:tblGrid>
                <a:gridCol w="355881">
                  <a:extLst>
                    <a:ext uri="{9D8B030D-6E8A-4147-A177-3AD203B41FA5}">
                      <a16:colId xmlns:a16="http://schemas.microsoft.com/office/drawing/2014/main" xmlns="" val="20000"/>
                    </a:ext>
                  </a:extLst>
                </a:gridCol>
                <a:gridCol w="1759878">
                  <a:extLst>
                    <a:ext uri="{9D8B030D-6E8A-4147-A177-3AD203B41FA5}">
                      <a16:colId xmlns:a16="http://schemas.microsoft.com/office/drawing/2014/main" xmlns="" val="20001"/>
                    </a:ext>
                  </a:extLst>
                </a:gridCol>
                <a:gridCol w="2973654">
                  <a:extLst>
                    <a:ext uri="{9D8B030D-6E8A-4147-A177-3AD203B41FA5}">
                      <a16:colId xmlns:a16="http://schemas.microsoft.com/office/drawing/2014/main" xmlns="" val="20002"/>
                    </a:ext>
                  </a:extLst>
                </a:gridCol>
                <a:gridCol w="1518006">
                  <a:extLst>
                    <a:ext uri="{9D8B030D-6E8A-4147-A177-3AD203B41FA5}">
                      <a16:colId xmlns:a16="http://schemas.microsoft.com/office/drawing/2014/main" xmlns="" val="20003"/>
                    </a:ext>
                  </a:extLst>
                </a:gridCol>
              </a:tblGrid>
              <a:tr h="550203">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Süreçle</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Üst Yönetici</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 Geliştirme Birimi</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Planlama Ekibi</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0000"/>
                  </a:ext>
                </a:extLst>
              </a:tr>
              <a:tr h="1465330">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Hazırlık Süreci</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hazırlık çalışmalarını yönlendirir.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Harcama birimlerinin aktif katılımını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planlama ekibini onaylar.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onaylar. (9)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hazırlık süreci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Yeni stratejik plan hazırlama gerekliliğini üst yöneticiye iletir. (1)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çalışmalarını başlatan Stratejik Plan Genelgesini hazırlar ve üst yöneticinin uygun görüşüne sunar. (2)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Strateji Geliştirme Kurulunun onayına sunar. (8)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intranette duyurur. (10)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programında tespit edilen eğitimleri organize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Eğitim vb. ihtiyaçları tespit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oluşturur. (7)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Eğitim çalışmalarına katılır.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42570">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 çalışmalarını yönlendirir.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Analiz sonuçları hakkında bilgilendirilir.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Tartışmalı hususları görüşüp karara bağlar.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Çalışmaları raporlar. (5)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Gerekirse alt çalışma grupları oluşturur. (1)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 çalışmalarını paydaşların katkısını alarak yürütür.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Analiz sonuçlarını değerlendirir. (4)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77224">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Geleceğe Bakış</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Geleceğe bakış çalışmalarını yönlendirir.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Tartışmalı hususları görüşüp karara bağlar.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Alternatif misyon ve vizyon ile temel değerler taslaklarından yararlanarak misyon, vizyon ve temel değerlere son şeklini verir.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Geleceğe bakış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Alternatif misyon ve vizyon ile temel değerler taslaklarını Strateji Geliştirme Kurulunun uygun görüşüne sunar. (5)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Paydaşların katkısını alır.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Misyon ve vizyon ile temel değerlere yönelik alternatif çalışmaları hazırlar. (4)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20334">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 Geliştirme</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Taslak amaçlar ile hedef kartlarını değerlendirerek nihai hale getirir. (9)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Tartışmalı hususları görüşüp karara bağlar.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 geliştirme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Taslak amaçlar ile hedef kartlarını Strateji Geliştirme Kurulunun uygun görüşüne sunar. (8)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30502">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İzleme ve Değerlendirme</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izleme ve değerlendirme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izleme ile stratejik plan değerlendirme raporlarını harcama birimlerinden ister. (1)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izleme ile stratejik plan değerlendirme raporlarını konsolide eder.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 raporları üst yöneticiye sunar. (4)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pSp>
        <p:nvGrpSpPr>
          <p:cNvPr id="10" name="Grup 9">
            <a:extLst>
              <a:ext uri="{FF2B5EF4-FFF2-40B4-BE49-F238E27FC236}">
                <a16:creationId xmlns:a16="http://schemas.microsoft.com/office/drawing/2014/main" xmlns="" id="{38A05072-372D-40A0-A511-EDFF05A99CAF}"/>
              </a:ext>
            </a:extLst>
          </p:cNvPr>
          <p:cNvGrpSpPr/>
          <p:nvPr/>
        </p:nvGrpSpPr>
        <p:grpSpPr>
          <a:xfrm>
            <a:off x="512161" y="3492318"/>
            <a:ext cx="6480000" cy="285794"/>
            <a:chOff x="825708" y="3383326"/>
            <a:chExt cx="5702821" cy="285751"/>
          </a:xfrm>
          <a:solidFill>
            <a:schemeClr val="accent3">
              <a:lumMod val="75000"/>
            </a:schemeClr>
          </a:solidFill>
        </p:grpSpPr>
        <p:sp>
          <p:nvSpPr>
            <p:cNvPr id="11" name="Yuvarlatılmış Dikdörtgen 23">
              <a:extLst>
                <a:ext uri="{FF2B5EF4-FFF2-40B4-BE49-F238E27FC236}">
                  <a16:creationId xmlns:a16="http://schemas.microsoft.com/office/drawing/2014/main" xmlns="" id="{88B7B1DC-38F3-4686-9A75-D7E0BD84F7D0}"/>
                </a:ext>
              </a:extLst>
            </p:cNvPr>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Strateji Geliştirme Kurulu ve Ekiplerin Görevleri</a:t>
              </a:r>
            </a:p>
          </p:txBody>
        </p:sp>
        <p:sp>
          <p:nvSpPr>
            <p:cNvPr id="15" name="Yuvarlatılmış Dikdörtgen 27">
              <a:extLst>
                <a:ext uri="{FF2B5EF4-FFF2-40B4-BE49-F238E27FC236}">
                  <a16:creationId xmlns:a16="http://schemas.microsoft.com/office/drawing/2014/main" xmlns="" id="{900759AD-E800-4B0D-8C7A-9AC95A9D7944}"/>
                </a:ext>
              </a:extLst>
            </p:cNvPr>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Tablo 2</a:t>
              </a:r>
            </a:p>
          </p:txBody>
        </p:sp>
      </p:grpSp>
      <p:sp>
        <p:nvSpPr>
          <p:cNvPr id="16" name="Metin kutusu 15">
            <a:extLst>
              <a:ext uri="{FF2B5EF4-FFF2-40B4-BE49-F238E27FC236}">
                <a16:creationId xmlns:a16="http://schemas.microsoft.com/office/drawing/2014/main" xmlns="" id="{043FB104-2674-4F33-8D61-F6AC3220177E}"/>
              </a:ext>
            </a:extLst>
          </p:cNvPr>
          <p:cNvSpPr txBox="1"/>
          <p:nvPr/>
        </p:nvSpPr>
        <p:spPr>
          <a:xfrm>
            <a:off x="-9766" y="9092106"/>
            <a:ext cx="462229" cy="307777"/>
          </a:xfrm>
          <a:prstGeom prst="rect">
            <a:avLst/>
          </a:prstGeom>
          <a:noFill/>
        </p:spPr>
        <p:txBody>
          <a:bodyPr wrap="square" rtlCol="0">
            <a:spAutoFit/>
          </a:bodyPr>
          <a:lstStyle/>
          <a:p>
            <a:r>
              <a:rPr lang="tr-TR" sz="1400" b="1" dirty="0"/>
              <a:t>6</a:t>
            </a:r>
          </a:p>
        </p:txBody>
      </p:sp>
    </p:spTree>
    <p:extLst>
      <p:ext uri="{BB962C8B-B14F-4D97-AF65-F5344CB8AC3E}">
        <p14:creationId xmlns:p14="http://schemas.microsoft.com/office/powerpoint/2010/main" xmlns="" val="307978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690"/>
            <a:ext cx="7561263" cy="104596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p:cNvSpPr>
            <a:spLocks noChangeArrowheads="1"/>
          </p:cNvSpPr>
          <p:nvPr/>
        </p:nvSpPr>
        <p:spPr bwMode="auto">
          <a:xfrm>
            <a:off x="350976" y="676485"/>
            <a:ext cx="184573" cy="400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957" tIns="45502" rIns="90957" bIns="45502" numCol="1" anchor="ctr" anchorCtr="0" compatLnSpc="1">
            <a:prstTxWarp prst="textNoShape">
              <a:avLst/>
            </a:prstTxWarp>
            <a:spAutoFit/>
          </a:bodyPr>
          <a:lstStyle/>
          <a:p>
            <a:pPr defTabSz="1023006" fontAlgn="base">
              <a:spcBef>
                <a:spcPct val="0"/>
              </a:spcBef>
              <a:spcAft>
                <a:spcPct val="0"/>
              </a:spcAft>
            </a:pPr>
            <a:endParaRPr lang="tr-TR">
              <a:solidFill>
                <a:srgbClr val="FFFFFF"/>
              </a:solidFill>
              <a:latin typeface="Arial" pitchFamily="34" charset="0"/>
              <a:cs typeface="Arial" pitchFamily="34" charset="0"/>
            </a:endParaRPr>
          </a:p>
        </p:txBody>
      </p:sp>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smtClean="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2021-2023</a:t>
            </a:r>
            <a:endPar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endParaRPr>
          </a:p>
        </p:txBody>
      </p:sp>
      <p:sp>
        <p:nvSpPr>
          <p:cNvPr id="21" name="Metin kutusu 20"/>
          <p:cNvSpPr txBox="1"/>
          <p:nvPr/>
        </p:nvSpPr>
        <p:spPr>
          <a:xfrm>
            <a:off x="1261150" y="1562576"/>
            <a:ext cx="5213626" cy="553558"/>
          </a:xfrm>
          <a:prstGeom prst="rect">
            <a:avLst/>
          </a:prstGeom>
          <a:noFill/>
        </p:spPr>
        <p:txBody>
          <a:bodyPr wrap="square" lIns="90957" tIns="45502" rIns="90957" bIns="45502" rtlCol="0">
            <a:spAutoFit/>
          </a:bodyPr>
          <a:lstStyle/>
          <a:p>
            <a:pPr algn="ctr" defTabSz="1023006"/>
            <a:r>
              <a:rPr lang="tr-TR" sz="30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DURUM ANALİZİ</a:t>
            </a:r>
            <a:endPar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23" name="Dikdörtgen 22"/>
          <p:cNvSpPr/>
          <p:nvPr/>
        </p:nvSpPr>
        <p:spPr>
          <a:xfrm>
            <a:off x="2268151" y="216036"/>
            <a:ext cx="3024972" cy="726304"/>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II.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7</a:t>
            </a:r>
          </a:p>
        </p:txBody>
      </p:sp>
      <p:pic>
        <p:nvPicPr>
          <p:cNvPr id="2050" name="Picture 2" descr="durum analizi ile ilgili gÃ¶rsel sonuc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3889" y="3814881"/>
            <a:ext cx="4293483" cy="2913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975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Düz Ok Bağlayıcısı 50"/>
          <p:cNvCxnSpPr>
            <a:cxnSpLocks/>
          </p:cNvCxnSpPr>
          <p:nvPr/>
        </p:nvCxnSpPr>
        <p:spPr>
          <a:xfrm>
            <a:off x="2184802" y="810426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a:cxnSpLocks/>
          </p:cNvCxnSpPr>
          <p:nvPr/>
        </p:nvCxnSpPr>
        <p:spPr>
          <a:xfrm>
            <a:off x="5011910" y="8114909"/>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cxnSpLocks/>
          </p:cNvCxnSpPr>
          <p:nvPr/>
        </p:nvCxnSpPr>
        <p:spPr>
          <a:xfrm>
            <a:off x="4629552" y="811607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440959" y="861410"/>
            <a:ext cx="6553244" cy="4350603"/>
          </a:xfrm>
          <a:prstGeom prst="rect">
            <a:avLst/>
          </a:prstGeom>
        </p:spPr>
        <p:txBody>
          <a:bodyPr wrap="square" lIns="102272" tIns="51144" rIns="102272" bIns="51144">
            <a:spAutoFit/>
          </a:bodyPr>
          <a:lstStyle/>
          <a:p>
            <a:pPr indent="177800" algn="just"/>
            <a:r>
              <a:rPr lang="tr-TR" sz="1200" dirty="0">
                <a:solidFill>
                  <a:prstClr val="black"/>
                </a:solidFill>
                <a:latin typeface="Times New Roman" pitchFamily="18" charset="0"/>
                <a:cs typeface="Times New Roman" pitchFamily="18" charset="0"/>
              </a:rPr>
              <a:t>Stratejik planlama sürecinin ilk adımı olan durum analizinde “neredeyiz” sorusunun cevabı aranmıştır. </a:t>
            </a:r>
            <a:r>
              <a:rPr lang="tr-TR" sz="1200" dirty="0" smtClean="0">
                <a:solidFill>
                  <a:prstClr val="black"/>
                </a:solidFill>
                <a:latin typeface="Times New Roman" pitchFamily="18" charset="0"/>
                <a:cs typeface="Times New Roman" pitchFamily="18" charset="0"/>
              </a:rPr>
              <a:t>Okulumuzun geleceğe </a:t>
            </a:r>
            <a:r>
              <a:rPr lang="tr-TR" sz="1200" dirty="0">
                <a:solidFill>
                  <a:prstClr val="black"/>
                </a:solidFill>
                <a:latin typeface="Times New Roman" pitchFamily="18" charset="0"/>
                <a:cs typeface="Times New Roman" pitchFamily="18" charset="0"/>
              </a:rPr>
              <a:t>yönelik amaç, hedef ve stratejiler geliştirebilmesi için geçmişte neleri başardığı, hangi alanlarda hedeflerine ulaşamadığı ve bunun nedenleri, mevcut durumda hangi kaynaklara sahip olduğu, hangi yönlerinin gelişmeye açık olduğu ve idarenin kontrolü dışındaki olumlu ya da olumsuz gelişmeler değerlendirilmiştir. Dolayısıyla bu analiz, müdürlüğümüzün kendisini ve çevresini daha iyi tanımasına yardımcı olarak stratejik planlamanın diğer aşamaları için güçlü bir temel oluşturacağı düşünülmektedir.</a:t>
            </a:r>
          </a:p>
          <a:p>
            <a:pPr indent="177800" algn="just"/>
            <a:r>
              <a:rPr lang="tr-TR" sz="1200" dirty="0">
                <a:solidFill>
                  <a:prstClr val="black"/>
                </a:solidFill>
                <a:latin typeface="Times New Roman" pitchFamily="18" charset="0"/>
                <a:cs typeface="Times New Roman" pitchFamily="18" charset="0"/>
              </a:rPr>
              <a:t>Stratejik planlama ekibi, gerekli görülmesi durumunda alt çalışma grupları oluşturmak suretiyle durum analizi çalışmalarını yürütmektedir. </a:t>
            </a:r>
          </a:p>
          <a:p>
            <a:pPr indent="177800" algn="just"/>
            <a:r>
              <a:rPr lang="tr-TR" sz="1200" dirty="0">
                <a:solidFill>
                  <a:prstClr val="black"/>
                </a:solidFill>
                <a:latin typeface="Times New Roman" pitchFamily="18" charset="0"/>
                <a:cs typeface="Times New Roman" pitchFamily="18" charset="0"/>
              </a:rPr>
              <a:t>Durum analizinde aşağıdaki hususlarla ilgili analiz ve değerlendirmeler yapılır:</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Kurumsal tarihçe</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Uygulanmakta olan stratejik planın değerlendirilmesi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Mevzuat analizi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Üst politika belgeleri analizi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Faaliyet alanları ile ürün ve hizmetlerin belirlenmesi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Paydaş analizi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Kuruluş içi analiz</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Politik, ekonomik, sosyal, teknolojik, yasal ve çevresel (PESTLE) analiz</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Güçlü ve zayıf yönler ile fırsatlar ve tehditler (GZFT) analizi</a:t>
            </a:r>
          </a:p>
          <a:p>
            <a:pPr indent="182563" algn="just"/>
            <a:r>
              <a:rPr lang="tr-TR" sz="1200" dirty="0">
                <a:solidFill>
                  <a:prstClr val="black"/>
                </a:solidFill>
                <a:latin typeface="Times New Roman" pitchFamily="18" charset="0"/>
                <a:cs typeface="Times New Roman" pitchFamily="18" charset="0"/>
              </a:rPr>
              <a:t>Durum analizi sonucunda, analiz bulgularının bütünleştirilerek değerlendirilmiş, tespitler ve ihtiyaçlarla ilgili analizler bu çerçevede yapılmıştır. Durum analizi </a:t>
            </a:r>
            <a:r>
              <a:rPr lang="tr-TR" sz="1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Şekil 4</a:t>
            </a:r>
            <a:r>
              <a:rPr lang="tr-TR" sz="1200" dirty="0">
                <a:solidFill>
                  <a:prstClr val="black"/>
                </a:solidFill>
                <a:latin typeface="Times New Roman" pitchFamily="18" charset="0"/>
                <a:cs typeface="Times New Roman" pitchFamily="18" charset="0"/>
              </a:rPr>
              <a:t>’da gösterildiği gibi, </a:t>
            </a:r>
            <a:r>
              <a:rPr lang="tr-TR" sz="1200" dirty="0" smtClean="0">
                <a:solidFill>
                  <a:prstClr val="black"/>
                </a:solidFill>
                <a:latin typeface="Times New Roman" pitchFamily="18" charset="0"/>
                <a:cs typeface="Times New Roman" pitchFamily="18" charset="0"/>
              </a:rPr>
              <a:t>okulumuzun </a:t>
            </a:r>
            <a:r>
              <a:rPr lang="tr-TR" sz="1200" dirty="0">
                <a:solidFill>
                  <a:prstClr val="black"/>
                </a:solidFill>
                <a:latin typeface="Times New Roman" pitchFamily="18" charset="0"/>
                <a:cs typeface="Times New Roman" pitchFamily="18" charset="0"/>
              </a:rPr>
              <a:t>misyonuyla uyumlu faaliyet gösterip göstermediğini ortaya koyarak vizyona ulaşmak için gerekli ihtiyaçların tespitine ve bu doğrultuda amaç ve hedeflerin belirlenmesine yardımcı olmuştur.</a:t>
            </a:r>
          </a:p>
        </p:txBody>
      </p:sp>
      <p:grpSp>
        <p:nvGrpSpPr>
          <p:cNvPr id="5" name="Grup 4"/>
          <p:cNvGrpSpPr/>
          <p:nvPr/>
        </p:nvGrpSpPr>
        <p:grpSpPr>
          <a:xfrm>
            <a:off x="1105173" y="5658303"/>
            <a:ext cx="5392283" cy="285794"/>
            <a:chOff x="825708" y="3383326"/>
            <a:chExt cx="5702821" cy="285751"/>
          </a:xfrm>
          <a:solidFill>
            <a:srgbClr val="CE8604"/>
          </a:solidFill>
        </p:grpSpPr>
        <p:sp>
          <p:nvSpPr>
            <p:cNvPr id="6" name="Yuvarlatılmış Dikdörtgen 5"/>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Durum Analizi Süreci</a:t>
              </a:r>
            </a:p>
          </p:txBody>
        </p:sp>
        <p:sp>
          <p:nvSpPr>
            <p:cNvPr id="7" name="Yuvarlatılmış Dikdörtgen 6"/>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4</a:t>
              </a:r>
            </a:p>
          </p:txBody>
        </p:sp>
      </p:grpSp>
      <p:sp>
        <p:nvSpPr>
          <p:cNvPr id="8" name="Dikdörtgen 7"/>
          <p:cNvSpPr/>
          <p:nvPr/>
        </p:nvSpPr>
        <p:spPr>
          <a:xfrm>
            <a:off x="2571750" y="6246812"/>
            <a:ext cx="2400300" cy="4095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900" dirty="0"/>
              <a:t>Yönlendirir/Tartışmalı hususları karara bağlar. Analiz sonuçları hakkında bilgilendirir.</a:t>
            </a:r>
          </a:p>
        </p:txBody>
      </p:sp>
      <p:sp>
        <p:nvSpPr>
          <p:cNvPr id="10" name="Akış Çizelgesi: Önceden Tanımlı İşlem 9"/>
          <p:cNvSpPr/>
          <p:nvPr/>
        </p:nvSpPr>
        <p:spPr>
          <a:xfrm>
            <a:off x="2840198" y="6943090"/>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Uygulanmakta olan Stratejik Planın değerlendirilmesi</a:t>
            </a:r>
          </a:p>
        </p:txBody>
      </p:sp>
      <p:sp>
        <p:nvSpPr>
          <p:cNvPr id="11" name="Akış Çizelgesi: Önceden Tanımlı İşlem 10"/>
          <p:cNvSpPr/>
          <p:nvPr/>
        </p:nvSpPr>
        <p:spPr>
          <a:xfrm>
            <a:off x="2840198" y="7197725"/>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Mevzuat analizi</a:t>
            </a:r>
          </a:p>
        </p:txBody>
      </p:sp>
      <p:sp>
        <p:nvSpPr>
          <p:cNvPr id="13" name="Akış Çizelgesi: Önceden Tanımlı İşlem 12"/>
          <p:cNvSpPr/>
          <p:nvPr/>
        </p:nvSpPr>
        <p:spPr>
          <a:xfrm>
            <a:off x="2839938" y="8247953"/>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Kuruluş içi analiz</a:t>
            </a:r>
          </a:p>
        </p:txBody>
      </p:sp>
      <p:sp>
        <p:nvSpPr>
          <p:cNvPr id="14" name="Akış Çizelgesi: Önceden Tanımlı İşlem 13"/>
          <p:cNvSpPr/>
          <p:nvPr/>
        </p:nvSpPr>
        <p:spPr>
          <a:xfrm>
            <a:off x="2839938" y="7981653"/>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Paydaş analizi</a:t>
            </a:r>
          </a:p>
        </p:txBody>
      </p:sp>
      <p:sp>
        <p:nvSpPr>
          <p:cNvPr id="15" name="Akış Çizelgesi: Önceden Tanımlı İşlem 14"/>
          <p:cNvSpPr/>
          <p:nvPr/>
        </p:nvSpPr>
        <p:spPr>
          <a:xfrm>
            <a:off x="2839938" y="7728649"/>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Faaliyet alanları ile ürün ve hizmetler</a:t>
            </a:r>
          </a:p>
        </p:txBody>
      </p:sp>
      <p:sp>
        <p:nvSpPr>
          <p:cNvPr id="16" name="Akış Çizelgesi: Önceden Tanımlı İşlem 15"/>
          <p:cNvSpPr/>
          <p:nvPr/>
        </p:nvSpPr>
        <p:spPr>
          <a:xfrm>
            <a:off x="2840198" y="7464743"/>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Üst politika belgeleri analizi</a:t>
            </a:r>
          </a:p>
        </p:txBody>
      </p:sp>
      <p:sp>
        <p:nvSpPr>
          <p:cNvPr id="17" name="Akış Çizelgesi: Önceden Tanımlı İşlem 16"/>
          <p:cNvSpPr/>
          <p:nvPr/>
        </p:nvSpPr>
        <p:spPr>
          <a:xfrm>
            <a:off x="2839938" y="9028241"/>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Diğer Analizler</a:t>
            </a:r>
          </a:p>
        </p:txBody>
      </p:sp>
      <p:sp>
        <p:nvSpPr>
          <p:cNvPr id="18" name="Akış Çizelgesi: Önceden Tanımlı İşlem 17"/>
          <p:cNvSpPr/>
          <p:nvPr/>
        </p:nvSpPr>
        <p:spPr>
          <a:xfrm>
            <a:off x="2840198" y="8770387"/>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GZFT Analizi</a:t>
            </a:r>
          </a:p>
        </p:txBody>
      </p:sp>
      <p:sp>
        <p:nvSpPr>
          <p:cNvPr id="19" name="Akış Çizelgesi: Önceden Tanımlı İşlem 18"/>
          <p:cNvSpPr/>
          <p:nvPr/>
        </p:nvSpPr>
        <p:spPr>
          <a:xfrm>
            <a:off x="2840535" y="8509170"/>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PESTLE Analizi</a:t>
            </a:r>
          </a:p>
        </p:txBody>
      </p:sp>
      <p:sp>
        <p:nvSpPr>
          <p:cNvPr id="22" name="Akış Çizelgesi: Çok Sayıda Belge 21"/>
          <p:cNvSpPr/>
          <p:nvPr/>
        </p:nvSpPr>
        <p:spPr>
          <a:xfrm>
            <a:off x="5337364" y="7818105"/>
            <a:ext cx="999936" cy="556288"/>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Tespitler ve İhtiyaçlar</a:t>
            </a:r>
          </a:p>
        </p:txBody>
      </p:sp>
      <p:sp>
        <p:nvSpPr>
          <p:cNvPr id="23" name="Akış Çizelgesi: Öteki İşlem 22"/>
          <p:cNvSpPr/>
          <p:nvPr/>
        </p:nvSpPr>
        <p:spPr>
          <a:xfrm>
            <a:off x="1586421" y="7843823"/>
            <a:ext cx="762760" cy="50485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dirty="0"/>
              <a:t>Durum Analizi Çalışmalarını Başlatır</a:t>
            </a:r>
          </a:p>
        </p:txBody>
      </p:sp>
      <p:sp>
        <p:nvSpPr>
          <p:cNvPr id="24" name="Akış Çizelgesi: Karar 23"/>
          <p:cNvSpPr/>
          <p:nvPr/>
        </p:nvSpPr>
        <p:spPr>
          <a:xfrm>
            <a:off x="1112093" y="8042908"/>
            <a:ext cx="434421" cy="13208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2571750" y="9497289"/>
            <a:ext cx="2400300" cy="4095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900" dirty="0"/>
              <a:t>Çalışmalara Aktif Katılım Sağlar</a:t>
            </a:r>
          </a:p>
        </p:txBody>
      </p:sp>
      <p:sp>
        <p:nvSpPr>
          <p:cNvPr id="26" name="Dikdörtgen 25"/>
          <p:cNvSpPr/>
          <p:nvPr/>
        </p:nvSpPr>
        <p:spPr>
          <a:xfrm rot="16200000">
            <a:off x="428054" y="6190385"/>
            <a:ext cx="696950" cy="562077"/>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900" dirty="0"/>
              <a:t>Strateji Geliştirme Kurulu</a:t>
            </a:r>
          </a:p>
        </p:txBody>
      </p:sp>
      <p:sp>
        <p:nvSpPr>
          <p:cNvPr id="27" name="Dikdörtgen 26"/>
          <p:cNvSpPr/>
          <p:nvPr/>
        </p:nvSpPr>
        <p:spPr>
          <a:xfrm rot="16200000">
            <a:off x="-518825" y="7812869"/>
            <a:ext cx="2590702" cy="562077"/>
          </a:xfrm>
          <a:prstGeom prst="rect">
            <a:avLst/>
          </a:prstGeom>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900" dirty="0"/>
              <a:t>Stratejik Planlama Ekibi</a:t>
            </a:r>
          </a:p>
        </p:txBody>
      </p:sp>
      <p:sp>
        <p:nvSpPr>
          <p:cNvPr id="28" name="Dikdörtgen 27"/>
          <p:cNvSpPr/>
          <p:nvPr/>
        </p:nvSpPr>
        <p:spPr>
          <a:xfrm rot="16200000">
            <a:off x="428051" y="9451930"/>
            <a:ext cx="696950" cy="562077"/>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900" dirty="0"/>
              <a:t>Harcama Birimleri</a:t>
            </a:r>
          </a:p>
        </p:txBody>
      </p:sp>
      <p:cxnSp>
        <p:nvCxnSpPr>
          <p:cNvPr id="31" name="Düz Ok Bağlayıcısı 30"/>
          <p:cNvCxnSpPr>
            <a:cxnSpLocks/>
          </p:cNvCxnSpPr>
          <p:nvPr/>
        </p:nvCxnSpPr>
        <p:spPr>
          <a:xfrm>
            <a:off x="2548240" y="706056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a:cxnSpLocks/>
          </p:cNvCxnSpPr>
          <p:nvPr/>
        </p:nvCxnSpPr>
        <p:spPr>
          <a:xfrm>
            <a:off x="4993250" y="7052310"/>
            <a:ext cx="0" cy="9588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p:cNvCxnSpPr>
            <a:cxnSpLocks/>
          </p:cNvCxnSpPr>
          <p:nvPr/>
        </p:nvCxnSpPr>
        <p:spPr>
          <a:xfrm flipV="1">
            <a:off x="4993250" y="8247234"/>
            <a:ext cx="0" cy="90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a:cxnSpLocks/>
          </p:cNvCxnSpPr>
          <p:nvPr/>
        </p:nvCxnSpPr>
        <p:spPr>
          <a:xfrm>
            <a:off x="2548240" y="7317740"/>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a:cxnSpLocks/>
          </p:cNvCxnSpPr>
          <p:nvPr/>
        </p:nvCxnSpPr>
        <p:spPr>
          <a:xfrm>
            <a:off x="2548240" y="7582218"/>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a:cxnSpLocks/>
          </p:cNvCxnSpPr>
          <p:nvPr/>
        </p:nvCxnSpPr>
        <p:spPr>
          <a:xfrm>
            <a:off x="2548240" y="784377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a:cxnSpLocks/>
          </p:cNvCxnSpPr>
          <p:nvPr/>
        </p:nvCxnSpPr>
        <p:spPr>
          <a:xfrm>
            <a:off x="2548240" y="8100950"/>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p:cNvCxnSpPr>
            <a:cxnSpLocks/>
          </p:cNvCxnSpPr>
          <p:nvPr/>
        </p:nvCxnSpPr>
        <p:spPr>
          <a:xfrm>
            <a:off x="2548240" y="8365428"/>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a:cxnSpLocks/>
          </p:cNvCxnSpPr>
          <p:nvPr/>
        </p:nvCxnSpPr>
        <p:spPr>
          <a:xfrm>
            <a:off x="2548240" y="8625271"/>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Düz Ok Bağlayıcısı 46"/>
          <p:cNvCxnSpPr>
            <a:cxnSpLocks/>
          </p:cNvCxnSpPr>
          <p:nvPr/>
        </p:nvCxnSpPr>
        <p:spPr>
          <a:xfrm>
            <a:off x="2548240" y="8882446"/>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a:cxnSpLocks/>
          </p:cNvCxnSpPr>
          <p:nvPr/>
        </p:nvCxnSpPr>
        <p:spPr>
          <a:xfrm>
            <a:off x="2548240" y="9146924"/>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921250" y="8042909"/>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0" name="Düz Bağlayıcı 49"/>
          <p:cNvCxnSpPr>
            <a:cxnSpLocks/>
          </p:cNvCxnSpPr>
          <p:nvPr/>
        </p:nvCxnSpPr>
        <p:spPr>
          <a:xfrm>
            <a:off x="2548240" y="7060565"/>
            <a:ext cx="0" cy="20863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476500" y="8020049"/>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3" name="Düz Bağlayıcı 52"/>
          <p:cNvCxnSpPr>
            <a:stCxn id="10" idx="3"/>
          </p:cNvCxnSpPr>
          <p:nvPr/>
        </p:nvCxnSpPr>
        <p:spPr>
          <a:xfrm>
            <a:off x="4711700" y="7060565"/>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Düz Bağlayıcı 53"/>
          <p:cNvCxnSpPr>
            <a:cxnSpLocks/>
          </p:cNvCxnSpPr>
          <p:nvPr/>
        </p:nvCxnSpPr>
        <p:spPr>
          <a:xfrm>
            <a:off x="4711440" y="7317740"/>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Düz Bağlayıcı 54"/>
          <p:cNvCxnSpPr>
            <a:cxnSpLocks/>
          </p:cNvCxnSpPr>
          <p:nvPr/>
        </p:nvCxnSpPr>
        <p:spPr>
          <a:xfrm>
            <a:off x="4711440" y="7582218"/>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Düz Bağlayıcı 55"/>
          <p:cNvCxnSpPr>
            <a:cxnSpLocks/>
          </p:cNvCxnSpPr>
          <p:nvPr/>
        </p:nvCxnSpPr>
        <p:spPr>
          <a:xfrm>
            <a:off x="4711440" y="7843823"/>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Düz Bağlayıcı 56"/>
          <p:cNvCxnSpPr>
            <a:cxnSpLocks/>
          </p:cNvCxnSpPr>
          <p:nvPr/>
        </p:nvCxnSpPr>
        <p:spPr>
          <a:xfrm>
            <a:off x="4709715" y="8384871"/>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Düz Bağlayıcı 57"/>
          <p:cNvCxnSpPr>
            <a:cxnSpLocks/>
          </p:cNvCxnSpPr>
          <p:nvPr/>
        </p:nvCxnSpPr>
        <p:spPr>
          <a:xfrm>
            <a:off x="4721340" y="8625271"/>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Düz Bağlayıcı 58"/>
          <p:cNvCxnSpPr>
            <a:cxnSpLocks/>
          </p:cNvCxnSpPr>
          <p:nvPr/>
        </p:nvCxnSpPr>
        <p:spPr>
          <a:xfrm>
            <a:off x="4695420" y="8882446"/>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Düz Bağlayıcı 59"/>
          <p:cNvCxnSpPr>
            <a:cxnSpLocks/>
          </p:cNvCxnSpPr>
          <p:nvPr/>
        </p:nvCxnSpPr>
        <p:spPr>
          <a:xfrm>
            <a:off x="4711440" y="9146924"/>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Dikdörtgen 28"/>
          <p:cNvSpPr/>
          <p:nvPr/>
        </p:nvSpPr>
        <p:spPr>
          <a:xfrm>
            <a:off x="482491" y="6122952"/>
            <a:ext cx="6596282" cy="660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Dikdörtgen 60"/>
          <p:cNvSpPr/>
          <p:nvPr/>
        </p:nvSpPr>
        <p:spPr>
          <a:xfrm>
            <a:off x="482490" y="6798557"/>
            <a:ext cx="6596283" cy="2585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Dikdörtgen 61"/>
          <p:cNvSpPr/>
          <p:nvPr/>
        </p:nvSpPr>
        <p:spPr>
          <a:xfrm>
            <a:off x="482490" y="9389260"/>
            <a:ext cx="6596279" cy="697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63" name="Grup 62"/>
          <p:cNvGrpSpPr/>
          <p:nvPr/>
        </p:nvGrpSpPr>
        <p:grpSpPr>
          <a:xfrm>
            <a:off x="458654" y="362243"/>
            <a:ext cx="6637814" cy="417411"/>
            <a:chOff x="542115" y="3383314"/>
            <a:chExt cx="5975601" cy="290164"/>
          </a:xfrm>
        </p:grpSpPr>
        <p:sp>
          <p:nvSpPr>
            <p:cNvPr id="64" name="Yuvarlatılmış Dikdörtgen 63"/>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tr-TR" sz="1600" b="1" dirty="0">
                  <a:solidFill>
                    <a:srgbClr val="FFFFFF"/>
                  </a:solidFill>
                  <a:latin typeface="Arial" pitchFamily="34" charset="0"/>
                  <a:cs typeface="Arial" pitchFamily="34" charset="0"/>
                </a:rPr>
                <a:t>DURUM ANALİZİ</a:t>
              </a:r>
            </a:p>
          </p:txBody>
        </p:sp>
        <p:sp>
          <p:nvSpPr>
            <p:cNvPr id="65" name="Yuvarlatılmış Dikdörtgen 64"/>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a:t>
              </a:r>
            </a:p>
          </p:txBody>
        </p:sp>
      </p:grpSp>
      <p:sp>
        <p:nvSpPr>
          <p:cNvPr id="66" name="Metin kutusu 65">
            <a:extLst>
              <a:ext uri="{FF2B5EF4-FFF2-40B4-BE49-F238E27FC236}">
                <a16:creationId xmlns:a16="http://schemas.microsoft.com/office/drawing/2014/main" xmlns="" id="{CC8540CA-58ED-4614-B3C0-8FACCA7BA92E}"/>
              </a:ext>
            </a:extLst>
          </p:cNvPr>
          <p:cNvSpPr txBox="1"/>
          <p:nvPr/>
        </p:nvSpPr>
        <p:spPr>
          <a:xfrm>
            <a:off x="-3575" y="9046421"/>
            <a:ext cx="462229" cy="307777"/>
          </a:xfrm>
          <a:prstGeom prst="rect">
            <a:avLst/>
          </a:prstGeom>
          <a:noFill/>
        </p:spPr>
        <p:txBody>
          <a:bodyPr wrap="square" rtlCol="0">
            <a:spAutoFit/>
          </a:bodyPr>
          <a:lstStyle/>
          <a:p>
            <a:r>
              <a:rPr lang="tr-TR" sz="1400" b="1" dirty="0"/>
              <a:t>8</a:t>
            </a:r>
          </a:p>
        </p:txBody>
      </p:sp>
    </p:spTree>
    <p:extLst>
      <p:ext uri="{BB962C8B-B14F-4D97-AF65-F5344CB8AC3E}">
        <p14:creationId xmlns:p14="http://schemas.microsoft.com/office/powerpoint/2010/main" xmlns="" val="318634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a:extLst>
              <a:ext uri="{FF2B5EF4-FFF2-40B4-BE49-F238E27FC236}">
                <a16:creationId xmlns:a16="http://schemas.microsoft.com/office/drawing/2014/main" xmlns="" id="{AE96A779-5B2E-4249-8F2D-4A575CEB03E7}"/>
              </a:ext>
            </a:extLst>
          </p:cNvPr>
          <p:cNvGrpSpPr/>
          <p:nvPr/>
        </p:nvGrpSpPr>
        <p:grpSpPr>
          <a:xfrm>
            <a:off x="456352" y="261978"/>
            <a:ext cx="6637814" cy="411063"/>
            <a:chOff x="542115" y="3383314"/>
            <a:chExt cx="5975601" cy="285751"/>
          </a:xfrm>
        </p:grpSpPr>
        <p:sp>
          <p:nvSpPr>
            <p:cNvPr id="15" name="Yuvarlatılmış Dikdörtgen 14">
              <a:extLst>
                <a:ext uri="{FF2B5EF4-FFF2-40B4-BE49-F238E27FC236}">
                  <a16:creationId xmlns:a16="http://schemas.microsoft.com/office/drawing/2014/main" xmlns="" id="{B19BC182-92C6-4A4A-8ED4-8DABFE505054}"/>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TARİHSEL GELİŞİM</a:t>
              </a:r>
            </a:p>
          </p:txBody>
        </p:sp>
        <p:sp>
          <p:nvSpPr>
            <p:cNvPr id="16" name="Yuvarlatılmış Dikdörtgen 15">
              <a:extLst>
                <a:ext uri="{FF2B5EF4-FFF2-40B4-BE49-F238E27FC236}">
                  <a16:creationId xmlns:a16="http://schemas.microsoft.com/office/drawing/2014/main" xmlns="" id="{A16C69D5-0A31-44F1-855F-4DE868F32504}"/>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2.1.</a:t>
              </a:r>
            </a:p>
          </p:txBody>
        </p:sp>
      </p:grpSp>
      <p:pic>
        <p:nvPicPr>
          <p:cNvPr id="12" name="Picture 7" descr="http://2.bp.blogspot.com/-a1nbM7w0Fxw/Tz9fpfB-LGI/AAAAAAAAASY/rxx4mhIO8mM/s1600/PO1JZ30tarihce.jpg">
            <a:extLst>
              <a:ext uri="{FF2B5EF4-FFF2-40B4-BE49-F238E27FC236}">
                <a16:creationId xmlns:a16="http://schemas.microsoft.com/office/drawing/2014/main" xmlns="" id="{E94841FE-CFF9-465B-AAC4-25F07EBD0F0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7941" y="787341"/>
            <a:ext cx="1996659" cy="2138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Metin kutusu 24">
            <a:extLst>
              <a:ext uri="{FF2B5EF4-FFF2-40B4-BE49-F238E27FC236}">
                <a16:creationId xmlns:a16="http://schemas.microsoft.com/office/drawing/2014/main" xmlns="" id="{F092E5BF-FFE8-446F-BB1F-8193AB6D02CE}"/>
              </a:ext>
            </a:extLst>
          </p:cNvPr>
          <p:cNvSpPr txBox="1"/>
          <p:nvPr/>
        </p:nvSpPr>
        <p:spPr>
          <a:xfrm>
            <a:off x="-9766" y="9092106"/>
            <a:ext cx="462229" cy="307777"/>
          </a:xfrm>
          <a:prstGeom prst="rect">
            <a:avLst/>
          </a:prstGeom>
          <a:noFill/>
        </p:spPr>
        <p:txBody>
          <a:bodyPr wrap="square" rtlCol="0">
            <a:spAutoFit/>
          </a:bodyPr>
          <a:lstStyle/>
          <a:p>
            <a:r>
              <a:rPr lang="tr-TR" sz="1400" b="1" dirty="0"/>
              <a:t>9</a:t>
            </a:r>
          </a:p>
        </p:txBody>
      </p:sp>
      <p:sp>
        <p:nvSpPr>
          <p:cNvPr id="2" name="Dikdörtgen 1"/>
          <p:cNvSpPr/>
          <p:nvPr/>
        </p:nvSpPr>
        <p:spPr>
          <a:xfrm>
            <a:off x="2514601" y="1052294"/>
            <a:ext cx="4714874" cy="3888244"/>
          </a:xfrm>
          <a:prstGeom prst="rect">
            <a:avLst/>
          </a:prstGeom>
        </p:spPr>
        <p:txBody>
          <a:bodyPr wrap="square">
            <a:spAutoFit/>
          </a:bodyPr>
          <a:lstStyle/>
          <a:p>
            <a:pPr algn="just">
              <a:lnSpc>
                <a:spcPct val="150000"/>
              </a:lnSpc>
              <a:spcAft>
                <a:spcPts val="800"/>
              </a:spcAft>
            </a:pPr>
            <a:r>
              <a:rPr lang="tr-TR" sz="1000" dirty="0">
                <a:latin typeface="Book Antiqua" panose="02040602050305030304" pitchFamily="18" charset="0"/>
                <a:ea typeface="Times New Roman" panose="02020603050405020304" pitchFamily="18" charset="0"/>
                <a:cs typeface="Times New Roman" panose="02020603050405020304" pitchFamily="18" charset="0"/>
              </a:rPr>
              <a:t>Beypazarı son yıllarda büyük bir ilerleme kaydederek 50000 nüfusa ulaşmıştır. Madencilik, tarım, sanayi, hizmet kollarında istihdam oluşturulmuştur. Nallıhan’a bağlı olmasına rağmen Beypazarı’na daha yakın olan ve çalışanlarının büyük bir kısmı Beypazarı’nda ikamet eden Çayırhan beldesindeki madencilik işletmeleri(</a:t>
            </a:r>
            <a:r>
              <a:rPr lang="tr-TR" sz="1000" dirty="0" err="1">
                <a:latin typeface="Book Antiqua" panose="02040602050305030304" pitchFamily="18" charset="0"/>
                <a:ea typeface="Times New Roman" panose="02020603050405020304" pitchFamily="18" charset="0"/>
                <a:cs typeface="Times New Roman" panose="02020603050405020304" pitchFamily="18" charset="0"/>
              </a:rPr>
              <a:t>Alkim</a:t>
            </a:r>
            <a:r>
              <a:rPr lang="tr-TR" sz="1000" dirty="0">
                <a:latin typeface="Book Antiqua" panose="02040602050305030304" pitchFamily="18" charset="0"/>
                <a:ea typeface="Times New Roman" panose="02020603050405020304" pitchFamily="18" charset="0"/>
                <a:cs typeface="Times New Roman" panose="02020603050405020304" pitchFamily="18" charset="0"/>
              </a:rPr>
              <a:t>, Park Teknik) de Beypazarı’na katkı sağlamaktadır. Yine Eskişehir </a:t>
            </a:r>
            <a:r>
              <a:rPr lang="tr-TR" sz="1000" dirty="0" err="1">
                <a:latin typeface="Book Antiqua" panose="02040602050305030304" pitchFamily="18" charset="0"/>
                <a:ea typeface="Times New Roman" panose="02020603050405020304" pitchFamily="18" charset="0"/>
                <a:cs typeface="Times New Roman" panose="02020603050405020304" pitchFamily="18" charset="0"/>
              </a:rPr>
              <a:t>Mihalıçcık</a:t>
            </a:r>
            <a:r>
              <a:rPr lang="tr-TR" sz="1000" dirty="0">
                <a:latin typeface="Book Antiqua" panose="02040602050305030304" pitchFamily="18" charset="0"/>
                <a:ea typeface="Times New Roman" panose="02020603050405020304" pitchFamily="18" charset="0"/>
                <a:cs typeface="Times New Roman" panose="02020603050405020304" pitchFamily="18" charset="0"/>
              </a:rPr>
              <a:t> İlçesine bağlı olmasına rağmen Beypazarı’na daha yakın olan ve çalışanlarının büyük bir kısmı Beypazarı’nda ikamet eden </a:t>
            </a:r>
            <a:r>
              <a:rPr lang="tr-TR" sz="1000" dirty="0" err="1">
                <a:latin typeface="Book Antiqua" panose="02040602050305030304" pitchFamily="18" charset="0"/>
                <a:ea typeface="Times New Roman" panose="02020603050405020304" pitchFamily="18" charset="0"/>
                <a:cs typeface="Times New Roman" panose="02020603050405020304" pitchFamily="18" charset="0"/>
              </a:rPr>
              <a:t>Adularya</a:t>
            </a:r>
            <a:r>
              <a:rPr lang="tr-TR" sz="1000" dirty="0">
                <a:latin typeface="Book Antiqua" panose="02040602050305030304" pitchFamily="18" charset="0"/>
                <a:ea typeface="Times New Roman" panose="02020603050405020304" pitchFamily="18" charset="0"/>
                <a:cs typeface="Times New Roman" panose="02020603050405020304" pitchFamily="18" charset="0"/>
              </a:rPr>
              <a:t> madencilik de Beypazarı’na katkı sağlamaktadır. Jeotermal kaynaklarında bulunduğu ilçemiz ve civarında birçok termal otel mevcuttur. Söz konusu otellere ülkenin çeşitli yerlerinden gelen misafirler Beypazarı’na gelir sağlamaktadırlar. Tarımsal alanda da özellikle havuç ve yeşillik de ülke genelinde adından söz ettirmektedir. Beypazarı tarihi özellikleri ve doğal güzellikleri ile başta Ankara olmak üzere birçok yerden turisti ağırlamaktadır.          </a:t>
            </a:r>
            <a:endParaRPr lang="tr-TR" sz="1200" dirty="0">
              <a:latin typeface="Book Antiqua" panose="0204060205030503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tr-TR" sz="1000" dirty="0">
                <a:latin typeface="Book Antiqua" panose="02040602050305030304" pitchFamily="18" charset="0"/>
                <a:ea typeface="Times New Roman" panose="02020603050405020304" pitchFamily="18" charset="0"/>
                <a:cs typeface="Times New Roman" panose="02020603050405020304" pitchFamily="18" charset="0"/>
              </a:rPr>
              <a:t>Okulumuz </a:t>
            </a:r>
            <a:r>
              <a:rPr lang="tr-TR" sz="1000" dirty="0" smtClean="0">
                <a:latin typeface="Book Antiqua" panose="02040602050305030304" pitchFamily="18" charset="0"/>
                <a:ea typeface="Times New Roman" panose="02020603050405020304" pitchFamily="18" charset="0"/>
                <a:cs typeface="Times New Roman" panose="02020603050405020304" pitchFamily="18" charset="0"/>
              </a:rPr>
              <a:t>Başağaç Mahallesinde hizmet </a:t>
            </a:r>
            <a:r>
              <a:rPr lang="tr-TR" sz="1000" dirty="0">
                <a:latin typeface="Book Antiqua" panose="02040602050305030304" pitchFamily="18" charset="0"/>
                <a:ea typeface="Times New Roman" panose="02020603050405020304" pitchFamily="18" charset="0"/>
                <a:cs typeface="Times New Roman" panose="02020603050405020304" pitchFamily="18" charset="0"/>
              </a:rPr>
              <a:t>vermektedir. Okulumuz </a:t>
            </a:r>
            <a:r>
              <a:rPr lang="tr-TR" sz="1000" dirty="0" smtClean="0">
                <a:latin typeface="Book Antiqua" panose="02040602050305030304" pitchFamily="18" charset="0"/>
                <a:ea typeface="Times New Roman" panose="02020603050405020304" pitchFamily="18" charset="0"/>
                <a:cs typeface="Times New Roman" panose="02020603050405020304" pitchFamily="18" charset="0"/>
              </a:rPr>
              <a:t>2021 </a:t>
            </a:r>
            <a:r>
              <a:rPr lang="tr-TR" sz="1000" dirty="0">
                <a:latin typeface="Book Antiqua" panose="02040602050305030304" pitchFamily="18" charset="0"/>
                <a:ea typeface="Times New Roman" panose="02020603050405020304" pitchFamily="18" charset="0"/>
                <a:cs typeface="Times New Roman" panose="02020603050405020304" pitchFamily="18" charset="0"/>
              </a:rPr>
              <a:t>yılında Eğitim ve Öğretime açılmıştır. </a:t>
            </a:r>
          </a:p>
        </p:txBody>
      </p:sp>
    </p:spTree>
    <p:extLst>
      <p:ext uri="{BB962C8B-B14F-4D97-AF65-F5344CB8AC3E}">
        <p14:creationId xmlns:p14="http://schemas.microsoft.com/office/powerpoint/2010/main" xmlns="" val="413832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a:extLst>
              <a:ext uri="{FF2B5EF4-FFF2-40B4-BE49-F238E27FC236}">
                <a16:creationId xmlns:a16="http://schemas.microsoft.com/office/drawing/2014/main" xmlns="" id="{AE96A779-5B2E-4249-8F2D-4A575CEB03E7}"/>
              </a:ext>
            </a:extLst>
          </p:cNvPr>
          <p:cNvGrpSpPr/>
          <p:nvPr/>
        </p:nvGrpSpPr>
        <p:grpSpPr>
          <a:xfrm>
            <a:off x="456352" y="261978"/>
            <a:ext cx="6637814" cy="411063"/>
            <a:chOff x="542115" y="3383314"/>
            <a:chExt cx="5975601" cy="285751"/>
          </a:xfrm>
        </p:grpSpPr>
        <p:sp>
          <p:nvSpPr>
            <p:cNvPr id="15" name="Yuvarlatılmış Dikdörtgen 14">
              <a:extLst>
                <a:ext uri="{FF2B5EF4-FFF2-40B4-BE49-F238E27FC236}">
                  <a16:creationId xmlns:a16="http://schemas.microsoft.com/office/drawing/2014/main" xmlns="" id="{B19BC182-92C6-4A4A-8ED4-8DABFE505054}"/>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İSTATİSTİKLER</a:t>
              </a:r>
            </a:p>
          </p:txBody>
        </p:sp>
        <p:sp>
          <p:nvSpPr>
            <p:cNvPr id="16" name="Yuvarlatılmış Dikdörtgen 15">
              <a:extLst>
                <a:ext uri="{FF2B5EF4-FFF2-40B4-BE49-F238E27FC236}">
                  <a16:creationId xmlns:a16="http://schemas.microsoft.com/office/drawing/2014/main" xmlns="" id="{A16C69D5-0A31-44F1-855F-4DE868F32504}"/>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2.1.</a:t>
              </a:r>
            </a:p>
          </p:txBody>
        </p:sp>
      </p:grpSp>
      <p:sp>
        <p:nvSpPr>
          <p:cNvPr id="3" name="Dikdörtgen 2">
            <a:extLst>
              <a:ext uri="{FF2B5EF4-FFF2-40B4-BE49-F238E27FC236}">
                <a16:creationId xmlns:a16="http://schemas.microsoft.com/office/drawing/2014/main" xmlns="" id="{568E7AA8-C44E-408B-BBFE-D252F7116CCD}"/>
              </a:ext>
            </a:extLst>
          </p:cNvPr>
          <p:cNvSpPr/>
          <p:nvPr/>
        </p:nvSpPr>
        <p:spPr>
          <a:xfrm>
            <a:off x="460140" y="1089690"/>
            <a:ext cx="6634026"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temel girdilerine ilişkin bilgiler altta yer alan okul künyesine ilişkin tabloda yer almaktadır.</a:t>
            </a:r>
          </a:p>
        </p:txBody>
      </p:sp>
      <p:graphicFrame>
        <p:nvGraphicFramePr>
          <p:cNvPr id="4" name="Tablo 3">
            <a:extLst>
              <a:ext uri="{FF2B5EF4-FFF2-40B4-BE49-F238E27FC236}">
                <a16:creationId xmlns:a16="http://schemas.microsoft.com/office/drawing/2014/main" xmlns="" id="{41765B84-8EBE-4F8B-B0FE-924738562418}"/>
              </a:ext>
            </a:extLst>
          </p:cNvPr>
          <p:cNvGraphicFramePr>
            <a:graphicFrameLocks noGrp="1"/>
          </p:cNvGraphicFramePr>
          <p:nvPr>
            <p:extLst>
              <p:ext uri="{D42A27DB-BD31-4B8C-83A1-F6EECF244321}">
                <p14:modId xmlns:p14="http://schemas.microsoft.com/office/powerpoint/2010/main" xmlns="" val="4046939372"/>
              </p:ext>
            </p:extLst>
          </p:nvPr>
        </p:nvGraphicFramePr>
        <p:xfrm>
          <a:off x="456353" y="1783310"/>
          <a:ext cx="6757811" cy="3562674"/>
        </p:xfrm>
        <a:graphic>
          <a:graphicData uri="http://schemas.openxmlformats.org/drawingml/2006/table">
            <a:tbl>
              <a:tblPr firstRow="1" firstCol="1" bandRow="1"/>
              <a:tblGrid>
                <a:gridCol w="1155970">
                  <a:extLst>
                    <a:ext uri="{9D8B030D-6E8A-4147-A177-3AD203B41FA5}">
                      <a16:colId xmlns:a16="http://schemas.microsoft.com/office/drawing/2014/main" xmlns="" val="727739551"/>
                    </a:ext>
                  </a:extLst>
                </a:gridCol>
                <a:gridCol w="719689">
                  <a:extLst>
                    <a:ext uri="{9D8B030D-6E8A-4147-A177-3AD203B41FA5}">
                      <a16:colId xmlns:a16="http://schemas.microsoft.com/office/drawing/2014/main" xmlns="" val="2262238700"/>
                    </a:ext>
                  </a:extLst>
                </a:gridCol>
                <a:gridCol w="929837">
                  <a:extLst>
                    <a:ext uri="{9D8B030D-6E8A-4147-A177-3AD203B41FA5}">
                      <a16:colId xmlns:a16="http://schemas.microsoft.com/office/drawing/2014/main" xmlns="" val="46922487"/>
                    </a:ext>
                  </a:extLst>
                </a:gridCol>
                <a:gridCol w="684100">
                  <a:extLst>
                    <a:ext uri="{9D8B030D-6E8A-4147-A177-3AD203B41FA5}">
                      <a16:colId xmlns:a16="http://schemas.microsoft.com/office/drawing/2014/main" xmlns="" val="764734899"/>
                    </a:ext>
                  </a:extLst>
                </a:gridCol>
                <a:gridCol w="1264823">
                  <a:extLst>
                    <a:ext uri="{9D8B030D-6E8A-4147-A177-3AD203B41FA5}">
                      <a16:colId xmlns:a16="http://schemas.microsoft.com/office/drawing/2014/main" xmlns="" val="1000959439"/>
                    </a:ext>
                  </a:extLst>
                </a:gridCol>
                <a:gridCol w="970561">
                  <a:extLst>
                    <a:ext uri="{9D8B030D-6E8A-4147-A177-3AD203B41FA5}">
                      <a16:colId xmlns:a16="http://schemas.microsoft.com/office/drawing/2014/main" xmlns="" val="3117414051"/>
                    </a:ext>
                  </a:extLst>
                </a:gridCol>
                <a:gridCol w="1032831">
                  <a:extLst>
                    <a:ext uri="{9D8B030D-6E8A-4147-A177-3AD203B41FA5}">
                      <a16:colId xmlns:a16="http://schemas.microsoft.com/office/drawing/2014/main" xmlns="" val="1262034488"/>
                    </a:ext>
                  </a:extLst>
                </a:gridCol>
              </a:tblGrid>
              <a:tr h="234738">
                <a:tc gridSpan="4">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İli: ANKARA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İlçesi:</a:t>
                      </a: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BEYPAZARI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698866774"/>
                  </a:ext>
                </a:extLst>
              </a:tr>
              <a:tr h="534051">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Adres:</a:t>
                      </a:r>
                      <a:r>
                        <a:rPr lang="tr-TR" sz="100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Başağaç Mahallesi 8.Cadde No:26/1A Beypazarı/ANKARA</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Coğrafi Konum (link):</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https://goo.gl/maps/rfwyu6hKyUF2</a:t>
                      </a:r>
                      <a:endParaRPr lang="tr-TR" sz="2000" b="1"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2756998764"/>
                  </a:ext>
                </a:extLst>
              </a:tr>
              <a:tr h="234738">
                <a:tc>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Telefon </a:t>
                      </a:r>
                      <a:r>
                        <a:rPr lang="tr-TR" sz="1000" b="1" dirty="0" err="1">
                          <a:effectLst/>
                          <a:latin typeface="Book Antiqua" panose="02040602050305030304" pitchFamily="18" charset="0"/>
                          <a:ea typeface="Times New Roman" panose="02020603050405020304" pitchFamily="18" charset="0"/>
                          <a:cs typeface="Times New Roman" panose="02020603050405020304" pitchFamily="18" charset="0"/>
                        </a:rPr>
                        <a:t>Num</a:t>
                      </a: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0312 762 45 85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Faks Numarası: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0312 762 45 85 </a:t>
                      </a:r>
                      <a:endParaRPr lang="tr-TR" sz="2000"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1760323174"/>
                  </a:ext>
                </a:extLst>
              </a:tr>
              <a:tr h="427241">
                <a:tc>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e- </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posta </a:t>
                      </a: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a</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dresi</a:t>
                      </a: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dirty="0" err="1" smtClean="0">
                          <a:effectLst/>
                          <a:latin typeface="Book Antiqua" panose="02040602050305030304" pitchFamily="18" charset="0"/>
                          <a:ea typeface="Times New Roman" panose="02020603050405020304" pitchFamily="18" charset="0"/>
                          <a:cs typeface="Times New Roman" panose="02020603050405020304" pitchFamily="18" charset="0"/>
                        </a:rPr>
                        <a:t>sehitsametustunerortaokulu</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a:t>
                      </a:r>
                      <a:r>
                        <a:rPr lang="tr-TR" sz="1000" dirty="0" err="1" smtClean="0">
                          <a:effectLst/>
                          <a:latin typeface="Book Antiqua" panose="02040602050305030304" pitchFamily="18" charset="0"/>
                          <a:ea typeface="Times New Roman" panose="02020603050405020304" pitchFamily="18" charset="0"/>
                          <a:cs typeface="Times New Roman" panose="02020603050405020304" pitchFamily="18" charset="0"/>
                        </a:rPr>
                        <a:t>gmail</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.com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Web sayfası adresi: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dirty="0" smtClean="0"/>
                        <a:t>https://768379.meb.k12.tr</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2000" b="1"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3524184804"/>
                  </a:ext>
                </a:extLst>
              </a:tr>
              <a:tr h="234738">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Kurum Kodu:</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768379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Öğretim Şekli: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marL="0" marR="0" lvl="0" indent="0" algn="l" defTabSz="1022845" rtl="0" eaLnBrk="1" fontAlgn="auto" latinLnBrk="0" hangingPunct="1">
                        <a:lnSpc>
                          <a:spcPct val="100000"/>
                        </a:lnSpc>
                        <a:spcBef>
                          <a:spcPts val="0"/>
                        </a:spcBef>
                        <a:spcAft>
                          <a:spcPts val="0"/>
                        </a:spcAft>
                        <a:buClrTx/>
                        <a:buSzTx/>
                        <a:buFontTx/>
                        <a:buNone/>
                        <a:tabLst/>
                        <a:defRPr/>
                      </a:pPr>
                      <a:r>
                        <a:rPr lang="tr-TR" sz="10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Tam Gün</a:t>
                      </a:r>
                      <a:endPar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3365158384"/>
                  </a:ext>
                </a:extLst>
              </a:tr>
              <a:tr h="258868">
                <a:tc gridSpan="4">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Okulun Hizmete Giriş Tarihi : </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2021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Toplam Çalışan Sayısı</a:t>
                      </a:r>
                      <a:r>
                        <a:rPr lang="x-none" sz="8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dirty="0" smtClean="0">
                          <a:effectLst/>
                          <a:latin typeface="Book Antiqua" panose="02040602050305030304" pitchFamily="18" charset="0"/>
                          <a:cs typeface="Times New Roman" panose="02020603050405020304" pitchFamily="18" charset="0"/>
                        </a:rPr>
                        <a:t>20</a:t>
                      </a:r>
                      <a:endParaRPr lang="tr-TR" sz="2000"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4248956028"/>
                  </a:ext>
                </a:extLst>
              </a:tr>
              <a:tr h="178017">
                <a:tc rowSpan="3">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Öğrenci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Kız</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55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row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Öğretmen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Kadın</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tr-TR" sz="1000" dirty="0" smtClean="0">
                          <a:effectLst/>
                          <a:latin typeface="Book Antiqua" panose="02040602050305030304" pitchFamily="18" charset="0"/>
                          <a:cs typeface="Times New Roman" panose="02020603050405020304" pitchFamily="18" charset="0"/>
                        </a:rPr>
                        <a:t>7</a:t>
                      </a:r>
                      <a:endParaRPr lang="tr-TR" sz="2000" dirty="0"/>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3318914088"/>
                  </a:ext>
                </a:extLst>
              </a:tr>
              <a:tr h="178017">
                <a:tc vMerge="1">
                  <a:txBody>
                    <a:bodyPr/>
                    <a:lstStyle/>
                    <a:p>
                      <a:endParaRPr lang="tr-TR"/>
                    </a:p>
                  </a:txBody>
                  <a:tcPr/>
                </a:tc>
                <a:tc>
                  <a:txBody>
                    <a:bodyPr/>
                    <a:lstStyle/>
                    <a:p>
                      <a:pPr>
                        <a:lnSpc>
                          <a:spcPct val="125000"/>
                        </a:lnSpc>
                        <a:spcAft>
                          <a:spcPts val="80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Erkek</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58</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c>
                  <a:txBody>
                    <a:bodyPr/>
                    <a:lstStyle/>
                    <a:p>
                      <a:pPr>
                        <a:lnSpc>
                          <a:spcPct val="125000"/>
                        </a:lnSpc>
                        <a:spcAft>
                          <a:spcPts val="80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Erkek</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5</a:t>
                      </a:r>
                      <a:endParaRPr lang="tr-TR" sz="2000" dirty="0"/>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2574684729"/>
                  </a:ext>
                </a:extLst>
              </a:tr>
              <a:tr h="178017">
                <a:tc vMerge="1">
                  <a:txBody>
                    <a:bodyPr/>
                    <a:lstStyle/>
                    <a:p>
                      <a:endParaRPr lang="tr-TR"/>
                    </a:p>
                  </a:txBody>
                  <a:tcPr/>
                </a:tc>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113</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12</a:t>
                      </a:r>
                      <a:endParaRPr lang="tr-TR" sz="2000" dirty="0"/>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1463619775"/>
                  </a:ext>
                </a:extLst>
              </a:tr>
              <a:tr h="213620">
                <a:tc grid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Derslik Başına Düşen Öğrenci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18</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Şube Başına Düşen Öğrenci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18</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806305351"/>
                  </a:ext>
                </a:extLst>
              </a:tr>
              <a:tr h="356034">
                <a:tc gridSpan="3">
                  <a:txBody>
                    <a:bodyPr/>
                    <a:lstStyle/>
                    <a:p>
                      <a:pPr>
                        <a:lnSpc>
                          <a:spcPct val="125000"/>
                        </a:lnSpc>
                        <a:spcAft>
                          <a:spcPts val="800"/>
                        </a:spcAft>
                      </a:pPr>
                      <a:r>
                        <a:rPr lang="tr-TR" sz="1000" b="1"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Öğretmen Başına Düşen Öğrenci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b="1"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Şube Başına 30’dan Fazla Öğrencisi Olan Şube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1505109874"/>
                  </a:ext>
                </a:extLst>
              </a:tr>
              <a:tr h="356034">
                <a:tc grid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Öğrenci Başına Düşen Toplam Gider Miktarı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2214,27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b="1"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Öğretmenlerin Kurumdaki Ortalama Görev Süresi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2978043012"/>
                  </a:ext>
                </a:extLst>
              </a:tr>
            </a:tbl>
          </a:graphicData>
        </a:graphic>
      </p:graphicFrame>
      <p:sp>
        <p:nvSpPr>
          <p:cNvPr id="28" name="Yuvarlatılmış Dikdörtgen 14">
            <a:extLst>
              <a:ext uri="{FF2B5EF4-FFF2-40B4-BE49-F238E27FC236}">
                <a16:creationId xmlns:a16="http://schemas.microsoft.com/office/drawing/2014/main" xmlns="" id="{84F4CCD1-2048-49E2-A0B9-AC94032B1FC3}"/>
              </a:ext>
            </a:extLst>
          </p:cNvPr>
          <p:cNvSpPr>
            <a:spLocks noChangeArrowheads="1"/>
          </p:cNvSpPr>
          <p:nvPr/>
        </p:nvSpPr>
        <p:spPr bwMode="auto">
          <a:xfrm>
            <a:off x="456352" y="828434"/>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TEMEL İSTATİSTİKİ BİLGİLER</a:t>
            </a:r>
          </a:p>
        </p:txBody>
      </p:sp>
      <p:sp>
        <p:nvSpPr>
          <p:cNvPr id="29" name="Yuvarlatılmış Dikdörtgen 14">
            <a:extLst>
              <a:ext uri="{FF2B5EF4-FFF2-40B4-BE49-F238E27FC236}">
                <a16:creationId xmlns:a16="http://schemas.microsoft.com/office/drawing/2014/main" xmlns="" id="{A380670D-38A7-45C9-B775-B72147CBF831}"/>
              </a:ext>
            </a:extLst>
          </p:cNvPr>
          <p:cNvSpPr>
            <a:spLocks noChangeArrowheads="1"/>
          </p:cNvSpPr>
          <p:nvPr/>
        </p:nvSpPr>
        <p:spPr bwMode="auto">
          <a:xfrm>
            <a:off x="478083" y="5389229"/>
            <a:ext cx="6736079" cy="25921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ÇALIŞAN BİLGİLERİ</a:t>
            </a:r>
          </a:p>
        </p:txBody>
      </p:sp>
      <p:sp>
        <p:nvSpPr>
          <p:cNvPr id="8" name="Dikdörtgen 7">
            <a:extLst>
              <a:ext uri="{FF2B5EF4-FFF2-40B4-BE49-F238E27FC236}">
                <a16:creationId xmlns:a16="http://schemas.microsoft.com/office/drawing/2014/main" xmlns="" id="{599B7369-1CCF-4925-A33F-C6C2CFE36D07}"/>
              </a:ext>
            </a:extLst>
          </p:cNvPr>
          <p:cNvSpPr/>
          <p:nvPr/>
        </p:nvSpPr>
        <p:spPr>
          <a:xfrm>
            <a:off x="492372" y="5722113"/>
            <a:ext cx="6598006" cy="307392"/>
          </a:xfrm>
          <a:prstGeom prst="rect">
            <a:avLst/>
          </a:prstGeom>
        </p:spPr>
        <p:txBody>
          <a:bodyPr wrap="square">
            <a:spAutoFit/>
          </a:bodyPr>
          <a:lstStyle/>
          <a:p>
            <a:pPr indent="449580">
              <a:lnSpc>
                <a:spcPct val="125000"/>
              </a:lnSpc>
              <a:spcAft>
                <a:spcPts val="80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çalışanlarına ilişkin bilgiler altta yer alan tabloda belirtilmiştir.</a:t>
            </a:r>
          </a:p>
        </p:txBody>
      </p:sp>
      <p:graphicFrame>
        <p:nvGraphicFramePr>
          <p:cNvPr id="9" name="Tablo 8">
            <a:extLst>
              <a:ext uri="{FF2B5EF4-FFF2-40B4-BE49-F238E27FC236}">
                <a16:creationId xmlns:a16="http://schemas.microsoft.com/office/drawing/2014/main" xmlns="" id="{27570DE4-7505-4396-9EF7-9EDD738D8E81}"/>
              </a:ext>
            </a:extLst>
          </p:cNvPr>
          <p:cNvGraphicFramePr>
            <a:graphicFrameLocks noGrp="1"/>
          </p:cNvGraphicFramePr>
          <p:nvPr>
            <p:extLst>
              <p:ext uri="{D42A27DB-BD31-4B8C-83A1-F6EECF244321}">
                <p14:modId xmlns:p14="http://schemas.microsoft.com/office/powerpoint/2010/main" xmlns="" val="2477639637"/>
              </p:ext>
            </p:extLst>
          </p:nvPr>
        </p:nvGraphicFramePr>
        <p:xfrm>
          <a:off x="478084" y="6029505"/>
          <a:ext cx="6736080" cy="3583045"/>
        </p:xfrm>
        <a:graphic>
          <a:graphicData uri="http://schemas.openxmlformats.org/drawingml/2006/table">
            <a:tbl>
              <a:tblPr firstRow="1" firstCol="1" bandRow="1"/>
              <a:tblGrid>
                <a:gridCol w="3368040">
                  <a:extLst>
                    <a:ext uri="{9D8B030D-6E8A-4147-A177-3AD203B41FA5}">
                      <a16:colId xmlns:a16="http://schemas.microsoft.com/office/drawing/2014/main" xmlns="" val="3029739335"/>
                    </a:ext>
                  </a:extLst>
                </a:gridCol>
                <a:gridCol w="1122680">
                  <a:extLst>
                    <a:ext uri="{9D8B030D-6E8A-4147-A177-3AD203B41FA5}">
                      <a16:colId xmlns:a16="http://schemas.microsoft.com/office/drawing/2014/main" xmlns="" val="264518091"/>
                    </a:ext>
                  </a:extLst>
                </a:gridCol>
                <a:gridCol w="1122680">
                  <a:extLst>
                    <a:ext uri="{9D8B030D-6E8A-4147-A177-3AD203B41FA5}">
                      <a16:colId xmlns:a16="http://schemas.microsoft.com/office/drawing/2014/main" xmlns="" val="1438221911"/>
                    </a:ext>
                  </a:extLst>
                </a:gridCol>
                <a:gridCol w="1122680">
                  <a:extLst>
                    <a:ext uri="{9D8B030D-6E8A-4147-A177-3AD203B41FA5}">
                      <a16:colId xmlns:a16="http://schemas.microsoft.com/office/drawing/2014/main" xmlns="" val="3994680996"/>
                    </a:ext>
                  </a:extLst>
                </a:gridCol>
              </a:tblGrid>
              <a:tr h="397840">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Unvan*</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Erkek</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a:effectLst/>
                          <a:latin typeface="Book Antiqua" panose="02040602050305030304" pitchFamily="18" charset="0"/>
                          <a:ea typeface="Times New Roman" panose="02020603050405020304" pitchFamily="18" charset="0"/>
                          <a:cs typeface="Times New Roman" panose="02020603050405020304" pitchFamily="18" charset="0"/>
                        </a:rPr>
                        <a:t>Kadın</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5215866"/>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Okul Müdürü ve Müdür Yardımcısı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2</a:t>
                      </a: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973869"/>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Sınıf Öğretmeni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741490"/>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Branş Öğretmeni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2387493"/>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Rehber Öğretmen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4287081"/>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İdari Personel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0070768"/>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Yardımcı Personel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a:t>
                      </a: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6844836"/>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Güvenlik Personeli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0</a:t>
                      </a: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8246486"/>
                  </a:ext>
                </a:extLst>
              </a:tr>
              <a:tr h="397840">
                <a:tc>
                  <a:txBody>
                    <a:bodyPr/>
                    <a:lstStyle/>
                    <a:p>
                      <a:pPr algn="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Toplam Çalışan Sayıları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17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4965939"/>
                  </a:ext>
                </a:extLst>
              </a:tr>
            </a:tbl>
          </a:graphicData>
        </a:graphic>
      </p:graphicFrame>
      <p:sp>
        <p:nvSpPr>
          <p:cNvPr id="17" name="Metin kutusu 16">
            <a:extLst>
              <a:ext uri="{FF2B5EF4-FFF2-40B4-BE49-F238E27FC236}">
                <a16:creationId xmlns:a16="http://schemas.microsoft.com/office/drawing/2014/main" xmlns="" id="{A0989415-BBDE-4E4A-A7DC-7E920CFC9AC0}"/>
              </a:ext>
            </a:extLst>
          </p:cNvPr>
          <p:cNvSpPr txBox="1"/>
          <p:nvPr/>
        </p:nvSpPr>
        <p:spPr>
          <a:xfrm>
            <a:off x="-9766" y="9092106"/>
            <a:ext cx="462229" cy="307777"/>
          </a:xfrm>
          <a:prstGeom prst="rect">
            <a:avLst/>
          </a:prstGeom>
          <a:noFill/>
        </p:spPr>
        <p:txBody>
          <a:bodyPr wrap="square" rtlCol="0">
            <a:spAutoFit/>
          </a:bodyPr>
          <a:lstStyle/>
          <a:p>
            <a:r>
              <a:rPr lang="tr-TR" sz="1400" b="1" dirty="0"/>
              <a:t>10</a:t>
            </a:r>
          </a:p>
        </p:txBody>
      </p:sp>
    </p:spTree>
    <p:extLst>
      <p:ext uri="{BB962C8B-B14F-4D97-AF65-F5344CB8AC3E}">
        <p14:creationId xmlns:p14="http://schemas.microsoft.com/office/powerpoint/2010/main" xmlns="" val="651407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568E7AA8-C44E-408B-BBFE-D252F7116CCD}"/>
              </a:ext>
            </a:extLst>
          </p:cNvPr>
          <p:cNvSpPr/>
          <p:nvPr/>
        </p:nvSpPr>
        <p:spPr>
          <a:xfrm>
            <a:off x="456352" y="691413"/>
            <a:ext cx="6634026"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binası ile açık ve kapalı alanlarına ilişkin temel bilgiler altta yer almaktadır.</a:t>
            </a:r>
          </a:p>
        </p:txBody>
      </p:sp>
      <p:sp>
        <p:nvSpPr>
          <p:cNvPr id="28" name="Yuvarlatılmış Dikdörtgen 14">
            <a:extLst>
              <a:ext uri="{FF2B5EF4-FFF2-40B4-BE49-F238E27FC236}">
                <a16:creationId xmlns:a16="http://schemas.microsoft.com/office/drawing/2014/main" xmlns="" id="{84F4CCD1-2048-49E2-A0B9-AC94032B1FC3}"/>
              </a:ext>
            </a:extLst>
          </p:cNvPr>
          <p:cNvSpPr>
            <a:spLocks noChangeArrowheads="1"/>
          </p:cNvSpPr>
          <p:nvPr/>
        </p:nvSpPr>
        <p:spPr bwMode="auto">
          <a:xfrm>
            <a:off x="456352" y="356486"/>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OKULUMUZ BİNA VE ALANLARI</a:t>
            </a:r>
          </a:p>
        </p:txBody>
      </p:sp>
      <p:graphicFrame>
        <p:nvGraphicFramePr>
          <p:cNvPr id="7" name="Tablo 6">
            <a:extLst>
              <a:ext uri="{FF2B5EF4-FFF2-40B4-BE49-F238E27FC236}">
                <a16:creationId xmlns:a16="http://schemas.microsoft.com/office/drawing/2014/main" xmlns="" id="{AE9869D0-61B3-4B3D-A4CB-24CF4AF0C12E}"/>
              </a:ext>
            </a:extLst>
          </p:cNvPr>
          <p:cNvGraphicFramePr>
            <a:graphicFrameLocks noGrp="1"/>
          </p:cNvGraphicFramePr>
          <p:nvPr>
            <p:extLst>
              <p:ext uri="{D42A27DB-BD31-4B8C-83A1-F6EECF244321}">
                <p14:modId xmlns:p14="http://schemas.microsoft.com/office/powerpoint/2010/main" xmlns="" val="777120467"/>
              </p:ext>
            </p:extLst>
          </p:nvPr>
        </p:nvGraphicFramePr>
        <p:xfrm>
          <a:off x="456352" y="1303310"/>
          <a:ext cx="6634026" cy="3429000"/>
        </p:xfrm>
        <a:graphic>
          <a:graphicData uri="http://schemas.openxmlformats.org/drawingml/2006/table">
            <a:tbl>
              <a:tblPr firstRow="1" firstCol="1" bandRow="1"/>
              <a:tblGrid>
                <a:gridCol w="3624832">
                  <a:extLst>
                    <a:ext uri="{9D8B030D-6E8A-4147-A177-3AD203B41FA5}">
                      <a16:colId xmlns:a16="http://schemas.microsoft.com/office/drawing/2014/main" xmlns="" val="719654345"/>
                    </a:ext>
                  </a:extLst>
                </a:gridCol>
                <a:gridCol w="563387">
                  <a:extLst>
                    <a:ext uri="{9D8B030D-6E8A-4147-A177-3AD203B41FA5}">
                      <a16:colId xmlns:a16="http://schemas.microsoft.com/office/drawing/2014/main" xmlns="" val="2174359882"/>
                    </a:ext>
                  </a:extLst>
                </a:gridCol>
                <a:gridCol w="1553029">
                  <a:extLst>
                    <a:ext uri="{9D8B030D-6E8A-4147-A177-3AD203B41FA5}">
                      <a16:colId xmlns:a16="http://schemas.microsoft.com/office/drawing/2014/main" xmlns="" val="1482556139"/>
                    </a:ext>
                  </a:extLst>
                </a:gridCol>
                <a:gridCol w="406400">
                  <a:extLst>
                    <a:ext uri="{9D8B030D-6E8A-4147-A177-3AD203B41FA5}">
                      <a16:colId xmlns:a16="http://schemas.microsoft.com/office/drawing/2014/main" xmlns="" val="4179716233"/>
                    </a:ext>
                  </a:extLst>
                </a:gridCol>
                <a:gridCol w="486378">
                  <a:extLst>
                    <a:ext uri="{9D8B030D-6E8A-4147-A177-3AD203B41FA5}">
                      <a16:colId xmlns:a16="http://schemas.microsoft.com/office/drawing/2014/main" xmlns="" val="142806555"/>
                    </a:ext>
                  </a:extLst>
                </a:gridCol>
              </a:tblGrid>
              <a:tr h="0">
                <a:tc gridSpan="2">
                  <a:txBody>
                    <a:bodyPr/>
                    <a:lstStyle/>
                    <a:p>
                      <a:pPr algn="just">
                        <a:lnSpc>
                          <a:spcPct val="125000"/>
                        </a:lnSpc>
                        <a:spcAft>
                          <a:spcPts val="0"/>
                        </a:spcAft>
                        <a:tabLst>
                          <a:tab pos="270510" algn="l"/>
                        </a:tabLst>
                      </a:pPr>
                      <a:r>
                        <a:rPr lang="tr-TR" sz="1200" b="1"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Bölümleri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Özel Alanlar</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Var</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Yok</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0329156"/>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Kat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6</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Çok Amaçlı Salon</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8656703"/>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Derslik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24</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Çok Amaçlı Saha</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3575489"/>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Derslik Alanları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50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Kütüphane</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4191501"/>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Kullanılan Derslik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Fen Laboratuvarı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8037787"/>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Şube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Bilgisayar </a:t>
                      </a:r>
                      <a:r>
                        <a:rPr lang="tr-TR" sz="1200" dirty="0" err="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Laborat</a:t>
                      </a: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497484"/>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İdari Odaların Alanı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  25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İş Atölyesi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3094464"/>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Öğretmenler Odası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Beceri Atölyesi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8527087"/>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Oturum Alanı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797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Pansiyon</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X</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1355082"/>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Bahçesi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(Açık Alan)(m2)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smtClean="0">
                          <a:effectLst/>
                          <a:latin typeface="Book Antiqua" panose="02040602050305030304" pitchFamily="18" charset="0"/>
                          <a:ea typeface="Times New Roman" panose="02020603050405020304" pitchFamily="18" charset="0"/>
                          <a:cs typeface="Times New Roman" panose="02020603050405020304" pitchFamily="18" charset="0"/>
                        </a:rPr>
                        <a:t>3706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7904306"/>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Kapalı Alan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2391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7481728"/>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Sanatsal, bilimsel ve sportif amaçlı toplam alan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a:t>
                      </a:r>
                      <a:r>
                        <a:rPr lang="tr-TR" sz="1000" baseline="30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2</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100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291349"/>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Kantin </a:t>
                      </a:r>
                      <a:r>
                        <a:rPr lang="tr-TR" sz="10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baseline="0"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baseline="0" dirty="0" smtClean="0">
                          <a:effectLst/>
                          <a:latin typeface="Book Antiqua" panose="02040602050305030304" pitchFamily="18" charset="0"/>
                          <a:ea typeface="Times New Roman" panose="02020603050405020304" pitchFamily="18" charset="0"/>
                          <a:cs typeface="Calibri" panose="020F0502020204030204" pitchFamily="34" charset="0"/>
                        </a:rPr>
                        <a:t>50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0654481"/>
                  </a:ext>
                </a:extLst>
              </a:tr>
              <a:tr h="0">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Tuvalet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442034"/>
                  </a:ext>
                </a:extLst>
              </a:tr>
              <a:tr h="0">
                <a:tc>
                  <a:txBody>
                    <a:bodyPr/>
                    <a:lstStyle/>
                    <a:p>
                      <a:pPr algn="just">
                        <a:lnSpc>
                          <a:spcPct val="125000"/>
                        </a:lnSpc>
                        <a:spcAft>
                          <a:spcPts val="0"/>
                        </a:spcAft>
                        <a:tabLst>
                          <a:tab pos="270510" algn="l"/>
                        </a:tabLst>
                      </a:pPr>
                      <a:r>
                        <a:rPr lang="tr-TR" sz="12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Diğer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852813"/>
                  </a:ext>
                </a:extLst>
              </a:tr>
            </a:tbl>
          </a:graphicData>
        </a:graphic>
      </p:graphicFrame>
      <p:sp>
        <p:nvSpPr>
          <p:cNvPr id="21" name="Dikdörtgen 20">
            <a:extLst>
              <a:ext uri="{FF2B5EF4-FFF2-40B4-BE49-F238E27FC236}">
                <a16:creationId xmlns:a16="http://schemas.microsoft.com/office/drawing/2014/main" xmlns="" id="{24C18FFB-9D5B-41D4-8059-B0C69B74919C}"/>
              </a:ext>
            </a:extLst>
          </p:cNvPr>
          <p:cNvSpPr/>
          <p:nvPr/>
        </p:nvSpPr>
        <p:spPr>
          <a:xfrm>
            <a:off x="483303" y="5294167"/>
            <a:ext cx="6634026" cy="307392"/>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Okulumuzda yer alan sınıfların öğrenci sayıları alttaki tabloda verilmiştir</a:t>
            </a:r>
          </a:p>
        </p:txBody>
      </p:sp>
      <p:sp>
        <p:nvSpPr>
          <p:cNvPr id="23" name="Yuvarlatılmış Dikdörtgen 14">
            <a:extLst>
              <a:ext uri="{FF2B5EF4-FFF2-40B4-BE49-F238E27FC236}">
                <a16:creationId xmlns:a16="http://schemas.microsoft.com/office/drawing/2014/main" xmlns="" id="{92E55528-6E4C-4259-8191-5316103267BE}"/>
              </a:ext>
            </a:extLst>
          </p:cNvPr>
          <p:cNvSpPr>
            <a:spLocks noChangeArrowheads="1"/>
          </p:cNvSpPr>
          <p:nvPr/>
        </p:nvSpPr>
        <p:spPr bwMode="auto">
          <a:xfrm>
            <a:off x="483303" y="4959240"/>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SINIF VE ÖĞRENCİ BİLGİLERİ</a:t>
            </a:r>
          </a:p>
        </p:txBody>
      </p:sp>
      <p:graphicFrame>
        <p:nvGraphicFramePr>
          <p:cNvPr id="12" name="Tablo 11">
            <a:extLst>
              <a:ext uri="{FF2B5EF4-FFF2-40B4-BE49-F238E27FC236}">
                <a16:creationId xmlns:a16="http://schemas.microsoft.com/office/drawing/2014/main" xmlns="" id="{94E71FED-84A7-4891-9128-85B9897439AF}"/>
              </a:ext>
            </a:extLst>
          </p:cNvPr>
          <p:cNvGraphicFramePr>
            <a:graphicFrameLocks noGrp="1"/>
          </p:cNvGraphicFramePr>
          <p:nvPr>
            <p:extLst>
              <p:ext uri="{D42A27DB-BD31-4B8C-83A1-F6EECF244321}">
                <p14:modId xmlns:p14="http://schemas.microsoft.com/office/powerpoint/2010/main" xmlns="" val="3821717820"/>
              </p:ext>
            </p:extLst>
          </p:nvPr>
        </p:nvGraphicFramePr>
        <p:xfrm>
          <a:off x="483303" y="5675231"/>
          <a:ext cx="6634026" cy="4330420"/>
        </p:xfrm>
        <a:graphic>
          <a:graphicData uri="http://schemas.openxmlformats.org/drawingml/2006/table">
            <a:tbl>
              <a:tblPr firstRow="1" firstCol="1" bandRow="1"/>
              <a:tblGrid>
                <a:gridCol w="2313403">
                  <a:extLst>
                    <a:ext uri="{9D8B030D-6E8A-4147-A177-3AD203B41FA5}">
                      <a16:colId xmlns:a16="http://schemas.microsoft.com/office/drawing/2014/main" xmlns="" val="1752080366"/>
                    </a:ext>
                  </a:extLst>
                </a:gridCol>
                <a:gridCol w="1167171">
                  <a:extLst>
                    <a:ext uri="{9D8B030D-6E8A-4147-A177-3AD203B41FA5}">
                      <a16:colId xmlns:a16="http://schemas.microsoft.com/office/drawing/2014/main" xmlns="" val="3095402779"/>
                    </a:ext>
                  </a:extLst>
                </a:gridCol>
                <a:gridCol w="1298019">
                  <a:extLst>
                    <a:ext uri="{9D8B030D-6E8A-4147-A177-3AD203B41FA5}">
                      <a16:colId xmlns:a16="http://schemas.microsoft.com/office/drawing/2014/main" xmlns="" val="3942457841"/>
                    </a:ext>
                  </a:extLst>
                </a:gridCol>
                <a:gridCol w="1855433">
                  <a:extLst>
                    <a:ext uri="{9D8B030D-6E8A-4147-A177-3AD203B41FA5}">
                      <a16:colId xmlns:a16="http://schemas.microsoft.com/office/drawing/2014/main" xmlns="" val="3774723991"/>
                    </a:ext>
                  </a:extLst>
                </a:gridCol>
              </a:tblGrid>
              <a:tr h="320619">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SINIFI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Kız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Erkek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8554116"/>
                  </a:ext>
                </a:extLst>
              </a:tr>
              <a:tr h="405546">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5/A ŞUBESİ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8</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15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9960229"/>
                  </a:ext>
                </a:extLst>
              </a:tr>
              <a:tr h="405546">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5/B  ŞUBESİ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9</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16</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5819626"/>
                  </a:ext>
                </a:extLst>
              </a:tr>
              <a:tr h="405546">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5/C  ŞUBESİ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8</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15</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7398877"/>
                  </a:ext>
                </a:extLst>
              </a:tr>
              <a:tr h="359887">
                <a:tc>
                  <a:txBody>
                    <a:bodyPr/>
                    <a:lstStyle/>
                    <a:p>
                      <a:pPr algn="just">
                        <a:lnSpc>
                          <a:spcPct val="125000"/>
                        </a:lnSpc>
                        <a:spcAft>
                          <a:spcPts val="0"/>
                        </a:spcAft>
                        <a:tabLst>
                          <a:tab pos="270510" algn="l"/>
                        </a:tabLs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5/D  ŞUBESİ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8</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15</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6710261"/>
                  </a:ext>
                </a:extLst>
              </a:tr>
              <a:tr h="405546">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6/A ŞUBESİ</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13</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16</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29</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0462668"/>
                  </a:ext>
                </a:extLst>
              </a:tr>
              <a:tr h="405546">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7/A ŞUBESİ</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9</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11</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20</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7429530"/>
                  </a:ext>
                </a:extLst>
              </a:tr>
              <a:tr h="405546">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ÖZEL ALT SINIF</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2</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r>
                        <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3</a:t>
                      </a: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9336307"/>
                  </a:ext>
                </a:extLst>
              </a:tr>
              <a:tr h="405546">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4079026"/>
                  </a:ext>
                </a:extLst>
              </a:tr>
              <a:tr h="405546">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7489063"/>
                  </a:ext>
                </a:extLst>
              </a:tr>
              <a:tr h="405546">
                <a:tc>
                  <a:txBody>
                    <a:bodyPr/>
                    <a:lstStyle/>
                    <a:p>
                      <a:pPr marL="0" algn="just" defTabSz="1022845" rtl="0" eaLnBrk="1" latinLnBrk="0" hangingPunct="1">
                        <a:lnSpc>
                          <a:spcPct val="125000"/>
                        </a:lnSpc>
                        <a:spcAft>
                          <a:spcPts val="0"/>
                        </a:spcAft>
                        <a:tabLst>
                          <a:tab pos="270510" algn="l"/>
                        </a:tabLst>
                      </a:pPr>
                      <a:endParaRPr lang="tr-TR" sz="12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1022845" rtl="0" eaLnBrk="1" latinLnBrk="0" hangingPunct="1">
                        <a:lnSpc>
                          <a:spcPct val="125000"/>
                        </a:lnSpc>
                        <a:spcAft>
                          <a:spcPts val="0"/>
                        </a:spcAft>
                        <a:tabLst>
                          <a:tab pos="270510" algn="l"/>
                        </a:tabLst>
                      </a:pPr>
                      <a:endParaRPr lang="tr-TR" sz="12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1641318"/>
                  </a:ext>
                </a:extLst>
              </a:tr>
            </a:tbl>
          </a:graphicData>
        </a:graphic>
      </p:graphicFrame>
      <p:sp>
        <p:nvSpPr>
          <p:cNvPr id="10" name="Metin kutusu 9">
            <a:extLst>
              <a:ext uri="{FF2B5EF4-FFF2-40B4-BE49-F238E27FC236}">
                <a16:creationId xmlns:a16="http://schemas.microsoft.com/office/drawing/2014/main" xmlns="" id="{D1EE438A-4F20-4745-84CE-914B4DAB0D0B}"/>
              </a:ext>
            </a:extLst>
          </p:cNvPr>
          <p:cNvSpPr txBox="1"/>
          <p:nvPr/>
        </p:nvSpPr>
        <p:spPr>
          <a:xfrm>
            <a:off x="-9766" y="9092106"/>
            <a:ext cx="462229" cy="307777"/>
          </a:xfrm>
          <a:prstGeom prst="rect">
            <a:avLst/>
          </a:prstGeom>
          <a:noFill/>
        </p:spPr>
        <p:txBody>
          <a:bodyPr wrap="square" rtlCol="0">
            <a:spAutoFit/>
          </a:bodyPr>
          <a:lstStyle/>
          <a:p>
            <a:r>
              <a:rPr lang="tr-TR" sz="1400" b="1" dirty="0"/>
              <a:t>11</a:t>
            </a:r>
          </a:p>
        </p:txBody>
      </p:sp>
    </p:spTree>
    <p:extLst>
      <p:ext uri="{BB962C8B-B14F-4D97-AF65-F5344CB8AC3E}">
        <p14:creationId xmlns:p14="http://schemas.microsoft.com/office/powerpoint/2010/main" xmlns="" val="94470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xmlns="" id="{FB957974-FED4-463D-A428-BD05BB0447CC}"/>
              </a:ext>
            </a:extLst>
          </p:cNvPr>
          <p:cNvSpPr/>
          <p:nvPr/>
        </p:nvSpPr>
        <p:spPr>
          <a:xfrm>
            <a:off x="483303" y="593848"/>
            <a:ext cx="6634026"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Teknolojik kaynaklar başta olmak üzere okulumuzda bulunan çalışır durumdaki donanım malzemesine ilişkin bilgiye alttaki tabloda yer verilmiştir.</a:t>
            </a:r>
          </a:p>
        </p:txBody>
      </p:sp>
      <p:sp>
        <p:nvSpPr>
          <p:cNvPr id="11" name="Yuvarlatılmış Dikdörtgen 14">
            <a:extLst>
              <a:ext uri="{FF2B5EF4-FFF2-40B4-BE49-F238E27FC236}">
                <a16:creationId xmlns:a16="http://schemas.microsoft.com/office/drawing/2014/main" xmlns="" id="{A16AB238-2D10-4646-87B9-561D9BF83985}"/>
              </a:ext>
            </a:extLst>
          </p:cNvPr>
          <p:cNvSpPr>
            <a:spLocks noChangeArrowheads="1"/>
          </p:cNvSpPr>
          <p:nvPr/>
        </p:nvSpPr>
        <p:spPr bwMode="auto">
          <a:xfrm>
            <a:off x="483303" y="316981"/>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DONANIM VE TEKNOLOJİK KAYNAKLARIMIZ</a:t>
            </a:r>
          </a:p>
        </p:txBody>
      </p:sp>
      <p:graphicFrame>
        <p:nvGraphicFramePr>
          <p:cNvPr id="2" name="Tablo 1">
            <a:extLst>
              <a:ext uri="{FF2B5EF4-FFF2-40B4-BE49-F238E27FC236}">
                <a16:creationId xmlns:a16="http://schemas.microsoft.com/office/drawing/2014/main" xmlns="" id="{168CD874-DAC8-43F9-835B-3CDB46CFC77C}"/>
              </a:ext>
            </a:extLst>
          </p:cNvPr>
          <p:cNvGraphicFramePr>
            <a:graphicFrameLocks noGrp="1"/>
          </p:cNvGraphicFramePr>
          <p:nvPr>
            <p:extLst>
              <p:ext uri="{D42A27DB-BD31-4B8C-83A1-F6EECF244321}">
                <p14:modId xmlns:p14="http://schemas.microsoft.com/office/powerpoint/2010/main" xmlns="" val="3435253790"/>
              </p:ext>
            </p:extLst>
          </p:nvPr>
        </p:nvGraphicFramePr>
        <p:xfrm>
          <a:off x="483304" y="1171804"/>
          <a:ext cx="6634025" cy="1030245"/>
        </p:xfrm>
        <a:graphic>
          <a:graphicData uri="http://schemas.openxmlformats.org/drawingml/2006/table">
            <a:tbl>
              <a:tblPr firstRow="1" firstCol="1" bandRow="1"/>
              <a:tblGrid>
                <a:gridCol w="2211029">
                  <a:extLst>
                    <a:ext uri="{9D8B030D-6E8A-4147-A177-3AD203B41FA5}">
                      <a16:colId xmlns:a16="http://schemas.microsoft.com/office/drawing/2014/main" xmlns="" val="3031845493"/>
                    </a:ext>
                  </a:extLst>
                </a:gridCol>
                <a:gridCol w="1105514">
                  <a:extLst>
                    <a:ext uri="{9D8B030D-6E8A-4147-A177-3AD203B41FA5}">
                      <a16:colId xmlns:a16="http://schemas.microsoft.com/office/drawing/2014/main" xmlns="" val="2056649236"/>
                    </a:ext>
                  </a:extLst>
                </a:gridCol>
                <a:gridCol w="2211498">
                  <a:extLst>
                    <a:ext uri="{9D8B030D-6E8A-4147-A177-3AD203B41FA5}">
                      <a16:colId xmlns:a16="http://schemas.microsoft.com/office/drawing/2014/main" xmlns="" val="3461908320"/>
                    </a:ext>
                  </a:extLst>
                </a:gridCol>
                <a:gridCol w="1105984">
                  <a:extLst>
                    <a:ext uri="{9D8B030D-6E8A-4147-A177-3AD203B41FA5}">
                      <a16:colId xmlns:a16="http://schemas.microsoft.com/office/drawing/2014/main" xmlns="" val="2857509081"/>
                    </a:ext>
                  </a:extLst>
                </a:gridCol>
              </a:tblGrid>
              <a:tr h="206049">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Akıllı Tahta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TV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2</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5739441"/>
                  </a:ext>
                </a:extLst>
              </a:tr>
              <a:tr h="206049">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Masaüstü Bilgisayar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6</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Yazıcı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5</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6009357"/>
                  </a:ext>
                </a:extLst>
              </a:tr>
              <a:tr h="206049">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Taşınabilir Bilgisayar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Fotokopi Makinası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1</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3002"/>
                  </a:ext>
                </a:extLst>
              </a:tr>
              <a:tr h="206049">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Projeksiyon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7</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İnternet Bağlantı Hızı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smtClean="0">
                          <a:effectLst/>
                          <a:latin typeface="Book Antiqua" panose="02040602050305030304" pitchFamily="18" charset="0"/>
                          <a:ea typeface="Times New Roman" panose="02020603050405020304" pitchFamily="18" charset="0"/>
                          <a:cs typeface="Times New Roman" panose="02020603050405020304" pitchFamily="18" charset="0"/>
                        </a:rPr>
                        <a:t>50mbps</a:t>
                      </a:r>
                      <a:endParaRPr lang="tr-TR" sz="9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0985317"/>
                  </a:ext>
                </a:extLst>
              </a:tr>
              <a:tr h="206049">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 </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 </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2118543"/>
                  </a:ext>
                </a:extLst>
              </a:tr>
            </a:tbl>
          </a:graphicData>
        </a:graphic>
      </p:graphicFrame>
      <p:sp>
        <p:nvSpPr>
          <p:cNvPr id="14" name="Dikdörtgen 13">
            <a:extLst>
              <a:ext uri="{FF2B5EF4-FFF2-40B4-BE49-F238E27FC236}">
                <a16:creationId xmlns:a16="http://schemas.microsoft.com/office/drawing/2014/main" xmlns="" id="{3988DD13-895C-4E51-B441-6BB134914266}"/>
              </a:ext>
            </a:extLst>
          </p:cNvPr>
          <p:cNvSpPr/>
          <p:nvPr/>
        </p:nvSpPr>
        <p:spPr>
          <a:xfrm>
            <a:off x="483304" y="2734704"/>
            <a:ext cx="6634026" cy="553998"/>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genel bütçe ödenekleri, okul aile birliği gelirleri ve diğer katkılarda dâhil olmak üzere gelir ve giderlerine ilişkin </a:t>
            </a:r>
            <a:r>
              <a:rPr lang="tr-TR" sz="1200" dirty="0" smtClean="0">
                <a:latin typeface="Book Antiqua" panose="02040602050305030304" pitchFamily="18" charset="0"/>
                <a:ea typeface="Times New Roman" panose="02020603050405020304" pitchFamily="18" charset="0"/>
                <a:cs typeface="Times New Roman" panose="02020603050405020304" pitchFamily="18" charset="0"/>
              </a:rPr>
              <a:t>veri yeni açıldığından yoktur.</a:t>
            </a:r>
            <a:endParaRPr lang="tr-TR" sz="1200" dirty="0">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15" name="Yuvarlatılmış Dikdörtgen 14">
            <a:extLst>
              <a:ext uri="{FF2B5EF4-FFF2-40B4-BE49-F238E27FC236}">
                <a16:creationId xmlns:a16="http://schemas.microsoft.com/office/drawing/2014/main" xmlns="" id="{0A4B9AED-1627-438A-8A49-E3A2FAEA658E}"/>
              </a:ext>
            </a:extLst>
          </p:cNvPr>
          <p:cNvSpPr>
            <a:spLocks noChangeArrowheads="1"/>
          </p:cNvSpPr>
          <p:nvPr/>
        </p:nvSpPr>
        <p:spPr bwMode="auto">
          <a:xfrm>
            <a:off x="483304" y="2443319"/>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a:solidFill>
                  <a:prstClr val="white"/>
                </a:solidFill>
                <a:cs typeface="Arial" pitchFamily="34" charset="0"/>
              </a:rPr>
              <a:t>GELİR VE GİDER BİLGİSİ</a:t>
            </a:r>
          </a:p>
        </p:txBody>
      </p:sp>
      <p:grpSp>
        <p:nvGrpSpPr>
          <p:cNvPr id="17" name="Grup 16">
            <a:extLst>
              <a:ext uri="{FF2B5EF4-FFF2-40B4-BE49-F238E27FC236}">
                <a16:creationId xmlns:a16="http://schemas.microsoft.com/office/drawing/2014/main" xmlns="" id="{9072B204-96A7-4B6C-8273-C2AECCC16605}"/>
              </a:ext>
            </a:extLst>
          </p:cNvPr>
          <p:cNvGrpSpPr/>
          <p:nvPr/>
        </p:nvGrpSpPr>
        <p:grpSpPr>
          <a:xfrm>
            <a:off x="471794" y="4786979"/>
            <a:ext cx="6645535" cy="411063"/>
            <a:chOff x="542115" y="3383314"/>
            <a:chExt cx="5975601" cy="285751"/>
          </a:xfrm>
        </p:grpSpPr>
        <p:sp>
          <p:nvSpPr>
            <p:cNvPr id="18" name="Yuvarlatılmış Dikdörtgen 5">
              <a:extLst>
                <a:ext uri="{FF2B5EF4-FFF2-40B4-BE49-F238E27FC236}">
                  <a16:creationId xmlns:a16="http://schemas.microsoft.com/office/drawing/2014/main" xmlns="" id="{79FD6802-817D-4624-A072-A88F375AB1DD}"/>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PAYDAŞ ANALİZİ</a:t>
              </a:r>
            </a:p>
          </p:txBody>
        </p:sp>
        <p:sp>
          <p:nvSpPr>
            <p:cNvPr id="19" name="Yuvarlatılmış Dikdörtgen 6">
              <a:extLst>
                <a:ext uri="{FF2B5EF4-FFF2-40B4-BE49-F238E27FC236}">
                  <a16:creationId xmlns:a16="http://schemas.microsoft.com/office/drawing/2014/main" xmlns="" id="{664FA3D1-5779-4E52-B056-DC0FBC75D9C7}"/>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2.6.</a:t>
              </a:r>
            </a:p>
          </p:txBody>
        </p:sp>
      </p:grpSp>
      <p:sp>
        <p:nvSpPr>
          <p:cNvPr id="20" name="Dikdörtgen 19">
            <a:extLst>
              <a:ext uri="{FF2B5EF4-FFF2-40B4-BE49-F238E27FC236}">
                <a16:creationId xmlns:a16="http://schemas.microsoft.com/office/drawing/2014/main" xmlns="" id="{6C195A8C-B0D9-42A4-9BB4-5C26BA2A1286}"/>
              </a:ext>
            </a:extLst>
          </p:cNvPr>
          <p:cNvSpPr/>
          <p:nvPr/>
        </p:nvSpPr>
        <p:spPr>
          <a:xfrm>
            <a:off x="510056" y="5229539"/>
            <a:ext cx="6620087" cy="1118101"/>
          </a:xfrm>
          <a:prstGeom prst="rect">
            <a:avLst/>
          </a:prstGeom>
        </p:spPr>
        <p:txBody>
          <a:bodyPr wrap="square" lIns="91269" tIns="45644" rIns="91269" bIns="45644">
            <a:spAutoFit/>
          </a:bodyPr>
          <a:lstStyle/>
          <a:p>
            <a:pPr indent="180633" algn="just">
              <a:lnSpc>
                <a:spcPts val="1600"/>
              </a:lnSpc>
            </a:pPr>
            <a:r>
              <a:rPr lang="tr-TR" sz="1200" dirty="0" smtClean="0">
                <a:solidFill>
                  <a:prstClr val="black"/>
                </a:solidFill>
                <a:latin typeface="Times New Roman" panose="02020603050405020304" pitchFamily="18" charset="0"/>
                <a:cs typeface="Times New Roman" panose="02020603050405020304" pitchFamily="18" charset="0"/>
              </a:rPr>
              <a:t>Okulumuzun temel </a:t>
            </a:r>
            <a:r>
              <a:rPr lang="tr-TR" sz="1200" dirty="0">
                <a:solidFill>
                  <a:prstClr val="black"/>
                </a:solidFill>
                <a:latin typeface="Times New Roman" panose="02020603050405020304" pitchFamily="18" charset="0"/>
                <a:cs typeface="Times New Roman" panose="02020603050405020304" pitchFamily="18" charset="0"/>
              </a:rPr>
              <a:t>paydaşları öğrenci, veli ve öğretmen olmakla birlikte eğitimin dışsal etkisi nedeniyle okul çevresinde etkileşim içinde olunan geniş bir paydaş kitlesi bulunmaktadır. Paydaşlarımızın görüşleri anket, toplantı, dilek ve istek kutuları, elektronik ortamda iletilen önerilerde dâhil olmak üzere çeşitli yöntemlerle sürekli olarak alınmaktadır.</a:t>
            </a:r>
          </a:p>
          <a:p>
            <a:pPr indent="180633" algn="just">
              <a:lnSpc>
                <a:spcPts val="1600"/>
              </a:lnSpc>
            </a:pPr>
            <a:r>
              <a:rPr lang="tr-TR" sz="1200" dirty="0">
                <a:solidFill>
                  <a:prstClr val="black"/>
                </a:solidFill>
                <a:latin typeface="Times New Roman" panose="02020603050405020304" pitchFamily="18" charset="0"/>
                <a:cs typeface="Times New Roman" panose="02020603050405020304" pitchFamily="18" charset="0"/>
              </a:rPr>
              <a:t>Paydaş anketlerine ilişkin ortaya çıkan temel sonuçlara altta yer verilmiştir </a:t>
            </a:r>
          </a:p>
        </p:txBody>
      </p:sp>
      <p:sp>
        <p:nvSpPr>
          <p:cNvPr id="5" name="Dikdörtgen 4">
            <a:extLst>
              <a:ext uri="{FF2B5EF4-FFF2-40B4-BE49-F238E27FC236}">
                <a16:creationId xmlns:a16="http://schemas.microsoft.com/office/drawing/2014/main" xmlns="" id="{82B76465-E554-4D1D-8ADC-77950B488DE1}"/>
              </a:ext>
            </a:extLst>
          </p:cNvPr>
          <p:cNvSpPr/>
          <p:nvPr/>
        </p:nvSpPr>
        <p:spPr>
          <a:xfrm>
            <a:off x="471793" y="6309583"/>
            <a:ext cx="6658349" cy="338554"/>
          </a:xfrm>
          <a:prstGeom prst="rect">
            <a:avLst/>
          </a:prstGeom>
        </p:spPr>
        <p:txBody>
          <a:bodyPr wrap="square">
            <a:spAutoFit/>
          </a:bodyPr>
          <a:lstStyle/>
          <a:p>
            <a:pPr>
              <a:spcBef>
                <a:spcPts val="1200"/>
              </a:spcBef>
              <a:spcAft>
                <a:spcPts val="1200"/>
              </a:spcAft>
            </a:pPr>
            <a:r>
              <a:rPr lang="tr-TR" sz="1600" b="1" dirty="0">
                <a:latin typeface="Calibri Light" panose="020F0302020204030204" pitchFamily="34" charset="0"/>
                <a:ea typeface="SimSun" panose="02010600030101010101" pitchFamily="2" charset="-122"/>
                <a:cs typeface="Times New Roman" panose="02020603050405020304" pitchFamily="18" charset="0"/>
              </a:rPr>
              <a:t>Öğrenci Anketi Sonuçları:</a:t>
            </a:r>
            <a:endParaRPr lang="tr-TR" sz="1200" dirty="0">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21" name="Metin kutusu 20">
            <a:extLst>
              <a:ext uri="{FF2B5EF4-FFF2-40B4-BE49-F238E27FC236}">
                <a16:creationId xmlns:a16="http://schemas.microsoft.com/office/drawing/2014/main" xmlns="" id="{8351F909-D1EE-45F6-ACB4-734DE6757AFE}"/>
              </a:ext>
            </a:extLst>
          </p:cNvPr>
          <p:cNvSpPr txBox="1"/>
          <p:nvPr/>
        </p:nvSpPr>
        <p:spPr>
          <a:xfrm>
            <a:off x="-9766" y="9092106"/>
            <a:ext cx="462229" cy="307777"/>
          </a:xfrm>
          <a:prstGeom prst="rect">
            <a:avLst/>
          </a:prstGeom>
          <a:noFill/>
        </p:spPr>
        <p:txBody>
          <a:bodyPr wrap="square" rtlCol="0">
            <a:spAutoFit/>
          </a:bodyPr>
          <a:lstStyle/>
          <a:p>
            <a:r>
              <a:rPr lang="tr-TR" sz="1400" b="1" dirty="0"/>
              <a:t>12</a:t>
            </a:r>
          </a:p>
        </p:txBody>
      </p:sp>
      <p:graphicFrame>
        <p:nvGraphicFramePr>
          <p:cNvPr id="3" name="Tablo 2"/>
          <p:cNvGraphicFramePr>
            <a:graphicFrameLocks noGrp="1"/>
          </p:cNvGraphicFramePr>
          <p:nvPr>
            <p:extLst>
              <p:ext uri="{D42A27DB-BD31-4B8C-83A1-F6EECF244321}">
                <p14:modId xmlns:p14="http://schemas.microsoft.com/office/powerpoint/2010/main" xmlns="" val="659538398"/>
              </p:ext>
            </p:extLst>
          </p:nvPr>
        </p:nvGraphicFramePr>
        <p:xfrm>
          <a:off x="377825" y="6755398"/>
          <a:ext cx="6805613" cy="3553637"/>
        </p:xfrm>
        <a:graphic>
          <a:graphicData uri="http://schemas.openxmlformats.org/drawingml/2006/table">
            <a:tbl>
              <a:tblPr/>
              <a:tblGrid>
                <a:gridCol w="373065">
                  <a:extLst>
                    <a:ext uri="{9D8B030D-6E8A-4147-A177-3AD203B41FA5}">
                      <a16:colId xmlns:a16="http://schemas.microsoft.com/office/drawing/2014/main" xmlns="" val="1154790648"/>
                    </a:ext>
                  </a:extLst>
                </a:gridCol>
                <a:gridCol w="4549134">
                  <a:extLst>
                    <a:ext uri="{9D8B030D-6E8A-4147-A177-3AD203B41FA5}">
                      <a16:colId xmlns:a16="http://schemas.microsoft.com/office/drawing/2014/main" xmlns="" val="2975986075"/>
                    </a:ext>
                  </a:extLst>
                </a:gridCol>
                <a:gridCol w="886312">
                  <a:extLst>
                    <a:ext uri="{9D8B030D-6E8A-4147-A177-3AD203B41FA5}">
                      <a16:colId xmlns:a16="http://schemas.microsoft.com/office/drawing/2014/main" xmlns="" val="3373888170"/>
                    </a:ext>
                  </a:extLst>
                </a:gridCol>
                <a:gridCol w="997102">
                  <a:extLst>
                    <a:ext uri="{9D8B030D-6E8A-4147-A177-3AD203B41FA5}">
                      <a16:colId xmlns:a16="http://schemas.microsoft.com/office/drawing/2014/main" xmlns="" val="4064502072"/>
                    </a:ext>
                  </a:extLst>
                </a:gridCol>
              </a:tblGrid>
              <a:tr h="255489">
                <a:tc gridSpan="2">
                  <a:txBody>
                    <a:bodyPr/>
                    <a:lstStyle/>
                    <a:p>
                      <a:pPr algn="ctr" fontAlgn="ctr"/>
                      <a:r>
                        <a:rPr lang="tr-TR" sz="900" b="1" i="0" u="none" strike="noStrike" dirty="0" smtClean="0">
                          <a:effectLst/>
                          <a:latin typeface="Times New Roman" panose="02020603050405020304" pitchFamily="18" charset="0"/>
                        </a:rPr>
                        <a:t>ŞEHİT SAMET ÜSTÜNER ORTAOKULU </a:t>
                      </a:r>
                      <a:r>
                        <a:rPr lang="tr-TR" sz="900" b="1" i="0" u="none" strike="noStrike" dirty="0">
                          <a:effectLst/>
                          <a:latin typeface="Times New Roman" panose="02020603050405020304" pitchFamily="18" charset="0"/>
                        </a:rPr>
                        <a:t>ÖĞRENCİ ANKETİ</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dirty="0">
                          <a:effectLst/>
                          <a:latin typeface="Times New Roman" panose="02020603050405020304" pitchFamily="18" charset="0"/>
                        </a:rPr>
                        <a:t>STRATEJİK PLANI </a:t>
                      </a:r>
                      <a:r>
                        <a:rPr lang="tr-TR" sz="900" b="1" i="0" u="none" strike="noStrike" dirty="0" smtClean="0">
                          <a:effectLst/>
                          <a:latin typeface="Times New Roman" panose="02020603050405020304" pitchFamily="18" charset="0"/>
                        </a:rPr>
                        <a:t>(2021-2023)</a:t>
                      </a:r>
                      <a:endParaRPr lang="tr-TR" sz="900" b="1" i="0" u="none" strike="noStrike" dirty="0">
                        <a:effectLst/>
                        <a:latin typeface="Times New Roman" panose="02020603050405020304" pitchFamily="18" charset="0"/>
                      </a:endParaRP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3729324330"/>
                  </a:ext>
                </a:extLst>
              </a:tr>
              <a:tr h="336782">
                <a:tc gridSpan="4">
                  <a:txBody>
                    <a:bodyPr/>
                    <a:lstStyle/>
                    <a:p>
                      <a:pPr algn="ctr" fontAlgn="ctr"/>
                      <a:r>
                        <a:rPr lang="tr-TR" sz="1100" b="0" i="0" u="none" strike="noStrike">
                          <a:effectLst/>
                          <a:latin typeface="Arial" panose="020B0604020202020204" pitchFamily="34" charset="0"/>
                        </a:rPr>
                        <a:t>“ İÇ PAYDAŞ ÖĞRENCİ GÖRÜŞ VE DEĞERLENDİRMELERİ” ANKET FORMU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765270299"/>
                  </a:ext>
                </a:extLst>
              </a:tr>
              <a:tr h="82096">
                <a:tc gridSpan="2">
                  <a:txBody>
                    <a:bodyPr/>
                    <a:lstStyle/>
                    <a:p>
                      <a:pPr algn="ctr" fontAlgn="ctr"/>
                      <a:r>
                        <a:rPr lang="tr-TR" sz="900" b="1" i="0" u="none" strike="noStrike">
                          <a:effectLst/>
                          <a:latin typeface="Arial" panose="020B0604020202020204" pitchFamily="34" charset="0"/>
                        </a:rPr>
                        <a:t>ÖĞRENCİ MEMNUNİYET ANKETİ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a:effectLst/>
                          <a:latin typeface="Arial" panose="020B0604020202020204" pitchFamily="34" charset="0"/>
                        </a:rPr>
                        <a:t>MEMNUNİYET ANKET SONUCU</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1978463928"/>
                  </a:ext>
                </a:extLst>
              </a:tr>
              <a:tr h="178069">
                <a:tc>
                  <a:txBody>
                    <a:bodyPr/>
                    <a:lstStyle/>
                    <a:p>
                      <a:pPr algn="ctr" fontAlgn="ctr"/>
                      <a:r>
                        <a:rPr lang="tr-TR" sz="900" b="1" i="0" u="none" strike="noStrike">
                          <a:effectLst/>
                          <a:latin typeface="Arial Tur" panose="020B0604020202020204" pitchFamily="34" charset="0"/>
                        </a:rPr>
                        <a:t>SIRA NO</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1" i="0" u="none" strike="noStrike">
                          <a:effectLst/>
                          <a:latin typeface="Times New Roman" panose="02020603050405020304" pitchFamily="18" charset="0"/>
                        </a:rPr>
                        <a:t>GÖSTERGELER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Times New Roman" panose="02020603050405020304" pitchFamily="18" charset="0"/>
                        </a:rPr>
                        <a:t>SONUÇ</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Times New Roman" panose="02020603050405020304" pitchFamily="18" charset="0"/>
                        </a:rPr>
                        <a:t>SONUÇ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5648172"/>
                  </a:ext>
                </a:extLst>
              </a:tr>
              <a:tr h="181165">
                <a:tc>
                  <a:txBody>
                    <a:bodyPr/>
                    <a:lstStyle/>
                    <a:p>
                      <a:pPr algn="ctr" fontAlgn="ctr"/>
                      <a:r>
                        <a:rPr lang="tr-TR" sz="900" b="1" i="0" u="none" strike="noStrike">
                          <a:effectLst/>
                          <a:latin typeface="Arial" panose="020B0604020202020204" pitchFamily="34" charset="0"/>
                        </a:rPr>
                        <a:t>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İhtiyaç duyduğumda okul çalışanlarıyla rahatlıkla görüşebiliyorum.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4,41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88,16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2730599"/>
                  </a:ext>
                </a:extLst>
              </a:tr>
              <a:tr h="181165">
                <a:tc>
                  <a:txBody>
                    <a:bodyPr/>
                    <a:lstStyle/>
                    <a:p>
                      <a:pPr algn="ctr" fontAlgn="ctr"/>
                      <a:r>
                        <a:rPr lang="tr-TR" sz="900" b="1" i="0" u="none" strike="noStrike">
                          <a:effectLst/>
                          <a:latin typeface="Arial" panose="020B0604020202020204" pitchFamily="34" charset="0"/>
                        </a:rPr>
                        <a:t>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 müdürü ile ihtiyaç duyduğumda rahatlıkla konuşabiliyorum.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4,59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91,84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8546791"/>
                  </a:ext>
                </a:extLst>
              </a:tr>
              <a:tr h="181165">
                <a:tc>
                  <a:txBody>
                    <a:bodyPr/>
                    <a:lstStyle/>
                    <a:p>
                      <a:pPr algn="ctr" fontAlgn="ctr"/>
                      <a:r>
                        <a:rPr lang="tr-TR" sz="900" b="1" i="0" u="none" strike="noStrike">
                          <a:effectLst/>
                          <a:latin typeface="Arial" panose="020B0604020202020204" pitchFamily="34" charset="0"/>
                        </a:rPr>
                        <a:t>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Okulun rehberlik servisinden yeterince yararlanabiliyorum.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3,00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60,00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6446890"/>
                  </a:ext>
                </a:extLst>
              </a:tr>
              <a:tr h="181165">
                <a:tc>
                  <a:txBody>
                    <a:bodyPr/>
                    <a:lstStyle/>
                    <a:p>
                      <a:pPr algn="ctr" fontAlgn="ctr"/>
                      <a:r>
                        <a:rPr lang="tr-TR" sz="900" b="1" i="0" u="none" strike="noStrike">
                          <a:effectLst/>
                          <a:latin typeface="Arial" panose="020B0604020202020204" pitchFamily="34" charset="0"/>
                        </a:rPr>
                        <a:t>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Okula ilettiğimiz öneri ve isteklerimiz dikkate alınır.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4,04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80,82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1701968"/>
                  </a:ext>
                </a:extLst>
              </a:tr>
              <a:tr h="181165">
                <a:tc>
                  <a:txBody>
                    <a:bodyPr/>
                    <a:lstStyle/>
                    <a:p>
                      <a:pPr algn="ctr" fontAlgn="ctr"/>
                      <a:r>
                        <a:rPr lang="tr-TR" sz="900" b="1" i="0" u="none" strike="noStrike">
                          <a:effectLst/>
                          <a:latin typeface="Arial" panose="020B0604020202020204" pitchFamily="34" charset="0"/>
                        </a:rPr>
                        <a:t>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Okulda kendimi güvende hissediyorum.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4,18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83,67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2522286"/>
                  </a:ext>
                </a:extLst>
              </a:tr>
              <a:tr h="181165">
                <a:tc>
                  <a:txBody>
                    <a:bodyPr/>
                    <a:lstStyle/>
                    <a:p>
                      <a:pPr algn="ctr" fontAlgn="ctr"/>
                      <a:r>
                        <a:rPr lang="tr-TR" sz="900" b="1" i="0" u="none" strike="noStrike">
                          <a:effectLst/>
                          <a:latin typeface="Arial" panose="020B0604020202020204" pitchFamily="34" charset="0"/>
                        </a:rPr>
                        <a:t>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Okulda öğrencilerle ilgili alınan kararlarda bizlerin görüşleri alınır.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3,98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79,59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9196558"/>
                  </a:ext>
                </a:extLst>
              </a:tr>
              <a:tr h="181165">
                <a:tc>
                  <a:txBody>
                    <a:bodyPr/>
                    <a:lstStyle/>
                    <a:p>
                      <a:pPr algn="ctr" fontAlgn="ctr"/>
                      <a:r>
                        <a:rPr lang="tr-TR" sz="900" b="1" i="0" u="none" strike="noStrike">
                          <a:effectLst/>
                          <a:latin typeface="Arial" panose="020B0604020202020204" pitchFamily="34" charset="0"/>
                        </a:rPr>
                        <a:t>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Öğretmenler yeniliğe açık olarak derslerin işlenişinde çeşitli yöntemler kullanmaktadır.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4,51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90,20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1741471"/>
                  </a:ext>
                </a:extLst>
              </a:tr>
              <a:tr h="181165">
                <a:tc>
                  <a:txBody>
                    <a:bodyPr/>
                    <a:lstStyle/>
                    <a:p>
                      <a:pPr algn="ctr" fontAlgn="ctr"/>
                      <a:r>
                        <a:rPr lang="tr-TR" sz="900" b="1" i="0" u="none" strike="noStrike">
                          <a:effectLst/>
                          <a:latin typeface="Arial" panose="020B0604020202020204" pitchFamily="34" charset="0"/>
                        </a:rPr>
                        <a:t>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Derslerde konuya göre uygun araç gereçler kullanılmaktadır.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4,47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89,39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4393742"/>
                  </a:ext>
                </a:extLst>
              </a:tr>
              <a:tr h="181165">
                <a:tc>
                  <a:txBody>
                    <a:bodyPr/>
                    <a:lstStyle/>
                    <a:p>
                      <a:pPr algn="ctr" fontAlgn="ctr"/>
                      <a:r>
                        <a:rPr lang="tr-TR" sz="900" b="1" i="0" u="none" strike="noStrike">
                          <a:effectLst/>
                          <a:latin typeface="Arial" panose="020B0604020202020204" pitchFamily="34" charset="0"/>
                        </a:rPr>
                        <a:t>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Teneffüslerde ihtiyaçlarımı giderebiliyorum.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4,55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91,02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922486"/>
                  </a:ext>
                </a:extLst>
              </a:tr>
              <a:tr h="181165">
                <a:tc>
                  <a:txBody>
                    <a:bodyPr/>
                    <a:lstStyle/>
                    <a:p>
                      <a:pPr algn="ctr" fontAlgn="ctr"/>
                      <a:r>
                        <a:rPr lang="tr-TR" sz="900" b="1" i="0" u="none" strike="noStrike">
                          <a:effectLst/>
                          <a:latin typeface="Arial" panose="020B0604020202020204" pitchFamily="34" charset="0"/>
                        </a:rPr>
                        <a:t>10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Okulun içi ve dışı temizdir.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3,90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77,96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453827"/>
                  </a:ext>
                </a:extLst>
              </a:tr>
              <a:tr h="181165">
                <a:tc>
                  <a:txBody>
                    <a:bodyPr/>
                    <a:lstStyle/>
                    <a:p>
                      <a:pPr algn="ctr" fontAlgn="ctr"/>
                      <a:r>
                        <a:rPr lang="tr-TR" sz="900" b="1" i="0" u="none" strike="noStrike">
                          <a:effectLst/>
                          <a:latin typeface="Arial" panose="020B0604020202020204" pitchFamily="34" charset="0"/>
                        </a:rPr>
                        <a:t>11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Okulun binası ve diğer fiziki mekanlar yeterlidir.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2,80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55,92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6065097"/>
                  </a:ext>
                </a:extLst>
              </a:tr>
              <a:tr h="181165">
                <a:tc>
                  <a:txBody>
                    <a:bodyPr/>
                    <a:lstStyle/>
                    <a:p>
                      <a:pPr algn="ctr" fontAlgn="ctr"/>
                      <a:r>
                        <a:rPr lang="tr-TR" sz="900" b="1" i="0" u="none" strike="noStrike">
                          <a:effectLst/>
                          <a:latin typeface="Arial" panose="020B0604020202020204" pitchFamily="34" charset="0"/>
                        </a:rPr>
                        <a:t>12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 kantininde satılan malzemeler sağlıklı ve güvenlidir.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3,49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69,80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3536111"/>
                  </a:ext>
                </a:extLst>
              </a:tr>
              <a:tr h="181165">
                <a:tc>
                  <a:txBody>
                    <a:bodyPr/>
                    <a:lstStyle/>
                    <a:p>
                      <a:pPr algn="ctr" fontAlgn="ctr"/>
                      <a:r>
                        <a:rPr lang="tr-TR" sz="900" b="1" i="0" u="none" strike="noStrike">
                          <a:effectLst/>
                          <a:latin typeface="Arial" panose="020B0604020202020204" pitchFamily="34" charset="0"/>
                        </a:rPr>
                        <a:t>13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panose="020B0604020202020204" pitchFamily="34" charset="0"/>
                        </a:rPr>
                        <a:t>Okulumuzda yeterli miktarda sanatsal ve kültürel faaliyetler düzenlenmektedir.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3,65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panose="020B0604020202020204" pitchFamily="34" charset="0"/>
                        </a:rPr>
                        <a:t>73,06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0723250"/>
                  </a:ext>
                </a:extLst>
              </a:tr>
              <a:tr h="181165">
                <a:tc gridSpan="2">
                  <a:txBody>
                    <a:bodyPr/>
                    <a:lstStyle/>
                    <a:p>
                      <a:pPr algn="r" fontAlgn="ctr"/>
                      <a:r>
                        <a:rPr lang="tr-TR" sz="900" b="1" i="0" u="none" strike="noStrike">
                          <a:effectLst/>
                          <a:latin typeface="Arial Tur" panose="020B0604020202020204" pitchFamily="34" charset="0"/>
                        </a:rPr>
                        <a:t>GENEL DEĞERLENDİRME</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900" b="1" i="0" u="none" strike="noStrike">
                          <a:effectLst/>
                          <a:latin typeface="Arial Tur" panose="020B0604020202020204" pitchFamily="34" charset="0"/>
                        </a:rPr>
                        <a:t>3,97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Arial Tur" panose="020B0604020202020204" pitchFamily="34" charset="0"/>
                        </a:rPr>
                        <a:t>79,34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6701869"/>
                  </a:ext>
                </a:extLst>
              </a:tr>
            </a:tbl>
          </a:graphicData>
        </a:graphic>
      </p:graphicFrame>
    </p:spTree>
    <p:extLst>
      <p:ext uri="{BB962C8B-B14F-4D97-AF65-F5344CB8AC3E}">
        <p14:creationId xmlns:p14="http://schemas.microsoft.com/office/powerpoint/2010/main" xmlns="" val="84517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41"/>
          <p:cNvSpPr/>
          <p:nvPr/>
        </p:nvSpPr>
        <p:spPr>
          <a:xfrm>
            <a:off x="642057" y="930487"/>
            <a:ext cx="5955206" cy="36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007" tIns="45527" rIns="91007" bIns="45527" rtlCol="0" anchor="ctr"/>
          <a:lstStyle/>
          <a:p>
            <a:pPr algn="ctr" defTabSz="1023602"/>
            <a:endParaRPr lang="tr-TR" dirty="0">
              <a:solidFill>
                <a:prstClr val="white"/>
              </a:solidFill>
            </a:endParaRPr>
          </a:p>
        </p:txBody>
      </p:sp>
      <p:grpSp>
        <p:nvGrpSpPr>
          <p:cNvPr id="11" name="Grup 10"/>
          <p:cNvGrpSpPr/>
          <p:nvPr/>
        </p:nvGrpSpPr>
        <p:grpSpPr>
          <a:xfrm>
            <a:off x="667844" y="360569"/>
            <a:ext cx="6267770" cy="734170"/>
            <a:chOff x="183515" y="85662"/>
            <a:chExt cx="6674485" cy="734059"/>
          </a:xfrm>
        </p:grpSpPr>
        <p:sp>
          <p:nvSpPr>
            <p:cNvPr id="12" name="Çapraz Şerit 11"/>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dirty="0">
                <a:solidFill>
                  <a:prstClr val="black"/>
                </a:solidFill>
              </a:endParaRPr>
            </a:p>
          </p:txBody>
        </p:sp>
        <p:sp>
          <p:nvSpPr>
            <p:cNvPr id="13" name="Çapraz Şerit 12"/>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dirty="0">
                <a:solidFill>
                  <a:prstClr val="black"/>
                </a:solidFill>
              </a:endParaRPr>
            </a:p>
          </p:txBody>
        </p:sp>
        <p:sp>
          <p:nvSpPr>
            <p:cNvPr id="14" name="Dikdörtgen 13"/>
            <p:cNvSpPr/>
            <p:nvPr/>
          </p:nvSpPr>
          <p:spPr>
            <a:xfrm>
              <a:off x="183515" y="85662"/>
              <a:ext cx="6674485" cy="40259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602">
                <a:lnSpc>
                  <a:spcPct val="115000"/>
                </a:lnSpc>
                <a:spcAft>
                  <a:spcPts val="1000"/>
                </a:spcAft>
              </a:pPr>
              <a:r>
                <a:rPr lang="tr-TR"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BEYPAZARI </a:t>
              </a:r>
              <a:r>
                <a:rPr lang="tr-TR"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İLÇE HARİTASI</a:t>
              </a:r>
              <a:endParaRPr lang="tr-TR" sz="1600" dirty="0">
                <a:solidFill>
                  <a:prstClr val="black"/>
                </a:solidFill>
                <a:ea typeface="Calibri" panose="020F0502020204030204" pitchFamily="34" charset="0"/>
                <a:cs typeface="Times New Roman" panose="02020603050405020304" pitchFamily="18" charset="0"/>
              </a:endParaRPr>
            </a:p>
          </p:txBody>
        </p:sp>
      </p:grpSp>
      <p:pic>
        <p:nvPicPr>
          <p:cNvPr id="9"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xmlns="" val="0"/>
              </a:ext>
            </a:extLst>
          </a:blip>
          <a:srcRect l="352" r="95392" b="20453"/>
          <a:stretch/>
        </p:blipFill>
        <p:spPr bwMode="auto">
          <a:xfrm rot="16200000">
            <a:off x="3645215" y="6641288"/>
            <a:ext cx="271864" cy="663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Metin kutusu 9"/>
          <p:cNvSpPr txBox="1"/>
          <p:nvPr/>
        </p:nvSpPr>
        <p:spPr>
          <a:xfrm>
            <a:off x="4961280" y="9828181"/>
            <a:ext cx="2133539" cy="269442"/>
          </a:xfrm>
          <a:prstGeom prst="rect">
            <a:avLst/>
          </a:prstGeom>
          <a:noFill/>
        </p:spPr>
        <p:txBody>
          <a:bodyPr wrap="square" lIns="91007" tIns="45527" rIns="91007" bIns="45527" rtlCol="0">
            <a:spAutoFit/>
          </a:bodyPr>
          <a:lstStyle/>
          <a:p>
            <a:pPr algn="r" defTabSz="1023602"/>
            <a:r>
              <a:rPr lang="tr-TR" sz="1100" b="1" dirty="0" smtClean="0">
                <a:solidFill>
                  <a:prstClr val="black"/>
                </a:solidFill>
                <a:effectLst>
                  <a:outerShdw blurRad="38100" dist="38100" dir="2700000" algn="tl">
                    <a:srgbClr val="000000">
                      <a:alpha val="43137"/>
                    </a:srgbClr>
                  </a:outerShdw>
                </a:effectLst>
              </a:rPr>
              <a:t>BEYPAZARI </a:t>
            </a:r>
            <a:r>
              <a:rPr lang="tr-TR" sz="1100" b="1" dirty="0">
                <a:solidFill>
                  <a:prstClr val="black"/>
                </a:solidFill>
                <a:effectLst>
                  <a:outerShdw blurRad="38100" dist="38100" dir="2700000" algn="tl">
                    <a:srgbClr val="000000">
                      <a:alpha val="43137"/>
                    </a:srgbClr>
                  </a:outerShdw>
                </a:effectLst>
              </a:rPr>
              <a:t>İlçe Haritası</a:t>
            </a:r>
          </a:p>
        </p:txBody>
      </p:sp>
      <p:sp>
        <p:nvSpPr>
          <p:cNvPr id="15" name="Metin kutusu 14">
            <a:extLst>
              <a:ext uri="{FF2B5EF4-FFF2-40B4-BE49-F238E27FC236}">
                <a16:creationId xmlns:a16="http://schemas.microsoft.com/office/drawing/2014/main" xmlns="" id="{E03F10B1-9BC1-4FBC-81C6-01334EB16E63}"/>
              </a:ext>
            </a:extLst>
          </p:cNvPr>
          <p:cNvSpPr txBox="1"/>
          <p:nvPr/>
        </p:nvSpPr>
        <p:spPr>
          <a:xfrm>
            <a:off x="0" y="9077334"/>
            <a:ext cx="462229" cy="307777"/>
          </a:xfrm>
          <a:prstGeom prst="rect">
            <a:avLst/>
          </a:prstGeom>
          <a:noFill/>
        </p:spPr>
        <p:txBody>
          <a:bodyPr wrap="square" rtlCol="0">
            <a:spAutoFit/>
          </a:bodyPr>
          <a:lstStyle/>
          <a:p>
            <a:r>
              <a:rPr lang="tr-TR" sz="1400" b="1" dirty="0"/>
              <a:t>I</a:t>
            </a:r>
          </a:p>
        </p:txBody>
      </p:sp>
      <p:pic>
        <p:nvPicPr>
          <p:cNvPr id="16" name="Resim 15" descr="http://web.ankaravaliligi.gov.tr/assets/upload/sayfa/20150131-beypazari.jpg"/>
          <p:cNvPicPr/>
          <p:nvPr/>
        </p:nvPicPr>
        <p:blipFill rotWithShape="1">
          <a:blip r:embed="rId3">
            <a:extLst>
              <a:ext uri="{28A0092B-C50C-407E-A947-70E740481C1C}">
                <a14:useLocalDpi xmlns:a14="http://schemas.microsoft.com/office/drawing/2010/main" xmlns="" val="0"/>
              </a:ext>
            </a:extLst>
          </a:blip>
          <a:srcRect l="3349" t="6145" r="3343" b="6503"/>
          <a:stretch/>
        </p:blipFill>
        <p:spPr bwMode="auto">
          <a:xfrm>
            <a:off x="1880832" y="907121"/>
            <a:ext cx="4028440" cy="452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xmlns=""/>
            </a:ext>
          </a:extLst>
        </p:spPr>
      </p:pic>
      <p:pic>
        <p:nvPicPr>
          <p:cNvPr id="17" name="Resim 16" descr="http://4.bp.blogspot.com/-sYHjYSDMEs8/TvCwkZjTg_I/AAAAAAAAAH0/C842NZTF5Sg/s1600/IMG_062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3217" y="6051358"/>
            <a:ext cx="5038725" cy="3361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5721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xmlns="" id="{C6C59689-6D4D-435D-8A79-BE2AC5100769}"/>
              </a:ext>
            </a:extLst>
          </p:cNvPr>
          <p:cNvSpPr/>
          <p:nvPr/>
        </p:nvSpPr>
        <p:spPr>
          <a:xfrm>
            <a:off x="475343" y="120143"/>
            <a:ext cx="6658349" cy="338554"/>
          </a:xfrm>
          <a:prstGeom prst="rect">
            <a:avLst/>
          </a:prstGeom>
        </p:spPr>
        <p:txBody>
          <a:bodyPr wrap="square">
            <a:spAutoFit/>
          </a:bodyPr>
          <a:lstStyle/>
          <a:p>
            <a:pPr>
              <a:spcBef>
                <a:spcPts val="1200"/>
              </a:spcBef>
              <a:spcAft>
                <a:spcPts val="1200"/>
              </a:spcAft>
            </a:pPr>
            <a:r>
              <a:rPr lang="tr-TR" sz="1600" b="1" dirty="0">
                <a:latin typeface="Calibri Light" panose="020F0302020204030204" pitchFamily="34" charset="0"/>
                <a:ea typeface="SimSun" panose="02010600030101010101" pitchFamily="2" charset="-122"/>
                <a:cs typeface="Times New Roman" panose="02020603050405020304" pitchFamily="18" charset="0"/>
              </a:rPr>
              <a:t>Öğretmen Anketi Sonuçları:</a:t>
            </a:r>
          </a:p>
        </p:txBody>
      </p:sp>
      <p:sp>
        <p:nvSpPr>
          <p:cNvPr id="12" name="Dikdörtgen 11">
            <a:extLst>
              <a:ext uri="{FF2B5EF4-FFF2-40B4-BE49-F238E27FC236}">
                <a16:creationId xmlns:a16="http://schemas.microsoft.com/office/drawing/2014/main" xmlns="" id="{9F6998B0-A9FB-40C7-8E4B-6261B74545D7}"/>
              </a:ext>
            </a:extLst>
          </p:cNvPr>
          <p:cNvSpPr/>
          <p:nvPr/>
        </p:nvSpPr>
        <p:spPr>
          <a:xfrm>
            <a:off x="475343" y="4907724"/>
            <a:ext cx="6658349" cy="338554"/>
          </a:xfrm>
          <a:prstGeom prst="rect">
            <a:avLst/>
          </a:prstGeom>
        </p:spPr>
        <p:txBody>
          <a:bodyPr wrap="square">
            <a:spAutoFit/>
          </a:bodyPr>
          <a:lstStyle/>
          <a:p>
            <a:pPr>
              <a:spcBef>
                <a:spcPts val="1200"/>
              </a:spcBef>
              <a:spcAft>
                <a:spcPts val="1200"/>
              </a:spcAft>
            </a:pPr>
            <a:r>
              <a:rPr lang="tr-TR" sz="1600" b="1" dirty="0">
                <a:latin typeface="Calibri Light" panose="020F0302020204030204" pitchFamily="34" charset="0"/>
                <a:ea typeface="SimSun" panose="02010600030101010101" pitchFamily="2" charset="-122"/>
                <a:cs typeface="Times New Roman" panose="02020603050405020304" pitchFamily="18" charset="0"/>
              </a:rPr>
              <a:t>Veli Anketi Sonuçları:</a:t>
            </a:r>
          </a:p>
        </p:txBody>
      </p:sp>
      <p:sp>
        <p:nvSpPr>
          <p:cNvPr id="10" name="Metin kutusu 9">
            <a:extLst>
              <a:ext uri="{FF2B5EF4-FFF2-40B4-BE49-F238E27FC236}">
                <a16:creationId xmlns:a16="http://schemas.microsoft.com/office/drawing/2014/main" xmlns="" id="{A57C4486-F8A9-4BD2-B764-09D94D05197C}"/>
              </a:ext>
            </a:extLst>
          </p:cNvPr>
          <p:cNvSpPr txBox="1"/>
          <p:nvPr/>
        </p:nvSpPr>
        <p:spPr>
          <a:xfrm>
            <a:off x="-9766" y="9092106"/>
            <a:ext cx="462229" cy="307777"/>
          </a:xfrm>
          <a:prstGeom prst="rect">
            <a:avLst/>
          </a:prstGeom>
          <a:noFill/>
        </p:spPr>
        <p:txBody>
          <a:bodyPr wrap="square" rtlCol="0">
            <a:spAutoFit/>
          </a:bodyPr>
          <a:lstStyle/>
          <a:p>
            <a:r>
              <a:rPr lang="tr-TR" sz="1400" b="1" dirty="0"/>
              <a:t>13</a:t>
            </a:r>
          </a:p>
        </p:txBody>
      </p:sp>
      <p:graphicFrame>
        <p:nvGraphicFramePr>
          <p:cNvPr id="4" name="Tablo 3"/>
          <p:cNvGraphicFramePr>
            <a:graphicFrameLocks noGrp="1"/>
          </p:cNvGraphicFramePr>
          <p:nvPr>
            <p:extLst>
              <p:ext uri="{D42A27DB-BD31-4B8C-83A1-F6EECF244321}">
                <p14:modId xmlns:p14="http://schemas.microsoft.com/office/powerpoint/2010/main" xmlns="" val="2140688790"/>
              </p:ext>
            </p:extLst>
          </p:nvPr>
        </p:nvGraphicFramePr>
        <p:xfrm>
          <a:off x="475343" y="505884"/>
          <a:ext cx="6902203" cy="4120543"/>
        </p:xfrm>
        <a:graphic>
          <a:graphicData uri="http://schemas.openxmlformats.org/drawingml/2006/table">
            <a:tbl>
              <a:tblPr/>
              <a:tblGrid>
                <a:gridCol w="378360">
                  <a:extLst>
                    <a:ext uri="{9D8B030D-6E8A-4147-A177-3AD203B41FA5}">
                      <a16:colId xmlns:a16="http://schemas.microsoft.com/office/drawing/2014/main" xmlns="" val="1224256946"/>
                    </a:ext>
                  </a:extLst>
                </a:gridCol>
                <a:gridCol w="4613698">
                  <a:extLst>
                    <a:ext uri="{9D8B030D-6E8A-4147-A177-3AD203B41FA5}">
                      <a16:colId xmlns:a16="http://schemas.microsoft.com/office/drawing/2014/main" xmlns="" val="2044882561"/>
                    </a:ext>
                  </a:extLst>
                </a:gridCol>
                <a:gridCol w="898891">
                  <a:extLst>
                    <a:ext uri="{9D8B030D-6E8A-4147-A177-3AD203B41FA5}">
                      <a16:colId xmlns:a16="http://schemas.microsoft.com/office/drawing/2014/main" xmlns="" val="1891630360"/>
                    </a:ext>
                  </a:extLst>
                </a:gridCol>
                <a:gridCol w="1011254">
                  <a:extLst>
                    <a:ext uri="{9D8B030D-6E8A-4147-A177-3AD203B41FA5}">
                      <a16:colId xmlns:a16="http://schemas.microsoft.com/office/drawing/2014/main" xmlns="" val="4166756084"/>
                    </a:ext>
                  </a:extLst>
                </a:gridCol>
              </a:tblGrid>
              <a:tr h="334146">
                <a:tc gridSpan="2">
                  <a:txBody>
                    <a:bodyPr/>
                    <a:lstStyle/>
                    <a:p>
                      <a:pPr algn="ctr" fontAlgn="ctr"/>
                      <a:r>
                        <a:rPr lang="tr-TR" sz="900" b="1" i="0" u="none" strike="noStrike" dirty="0" smtClean="0">
                          <a:effectLst/>
                          <a:latin typeface="Times New Roman" panose="02020603050405020304" pitchFamily="18" charset="0"/>
                        </a:rPr>
                        <a:t>ŞEHİT SAMET ÜSTÜNER ORTAOKULU</a:t>
                      </a:r>
                      <a:endParaRPr lang="tr-TR" sz="900" b="1" i="0" u="none" strike="noStrike" dirty="0">
                        <a:effectLst/>
                        <a:latin typeface="Times New Roman" panose="02020603050405020304" pitchFamily="18" charset="0"/>
                      </a:endParaRP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dirty="0">
                          <a:effectLst/>
                          <a:latin typeface="Times New Roman" panose="02020603050405020304" pitchFamily="18" charset="0"/>
                        </a:rPr>
                        <a:t>STRATEJİK PLANI </a:t>
                      </a:r>
                      <a:r>
                        <a:rPr lang="tr-TR" sz="900" b="1" i="0" u="none" strike="noStrike" dirty="0" smtClean="0">
                          <a:effectLst/>
                          <a:latin typeface="Times New Roman" panose="02020603050405020304" pitchFamily="18" charset="0"/>
                        </a:rPr>
                        <a:t>(2021-2023)</a:t>
                      </a:r>
                      <a:endParaRPr lang="tr-TR" sz="900" b="1" i="0" u="none" strike="noStrike" dirty="0">
                        <a:effectLst/>
                        <a:latin typeface="Times New Roman" panose="02020603050405020304" pitchFamily="18" charset="0"/>
                      </a:endParaRP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3179485507"/>
                  </a:ext>
                </a:extLst>
              </a:tr>
              <a:tr h="140958">
                <a:tc gridSpan="2">
                  <a:txBody>
                    <a:bodyPr/>
                    <a:lstStyle/>
                    <a:p>
                      <a:pPr algn="ctr" fontAlgn="ctr"/>
                      <a:r>
                        <a:rPr lang="tr-TR" sz="900" b="1" i="0" u="none" strike="noStrike" dirty="0">
                          <a:effectLst/>
                          <a:latin typeface="Arial" panose="020B0604020202020204" pitchFamily="34" charset="0"/>
                        </a:rPr>
                        <a:t>   “ İÇ PAYDAŞ ÖĞRETMEN GÖRÜŞ VE DEĞERLENDİRMELERİ” ANKET FORMU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dirty="0">
                          <a:effectLst/>
                          <a:latin typeface="Arial" panose="020B0604020202020204" pitchFamily="34" charset="0"/>
                        </a:rPr>
                        <a:t>ANKET SONUCU</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437514784"/>
                  </a:ext>
                </a:extLst>
              </a:tr>
              <a:tr h="275269">
                <a:tc>
                  <a:txBody>
                    <a:bodyPr/>
                    <a:lstStyle/>
                    <a:p>
                      <a:pPr algn="ctr" fontAlgn="ctr"/>
                      <a:r>
                        <a:rPr lang="tr-TR" sz="900" b="1" i="0" u="none" strike="noStrike" dirty="0">
                          <a:effectLst/>
                          <a:latin typeface="Arial Tur" panose="020B0604020202020204" pitchFamily="34" charset="0"/>
                        </a:rPr>
                        <a:t>SIRA NO</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1" i="0" u="none" strike="noStrike" dirty="0">
                          <a:effectLst/>
                          <a:latin typeface="Times New Roman" panose="02020603050405020304" pitchFamily="18" charset="0"/>
                        </a:rPr>
                        <a:t>GÖSTERGELER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Times New Roman" panose="02020603050405020304" pitchFamily="18" charset="0"/>
                        </a:rPr>
                        <a:t>SONUÇ</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Times New Roman" panose="02020603050405020304" pitchFamily="18" charset="0"/>
                        </a:rPr>
                        <a:t>SONUÇ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9833671"/>
                  </a:ext>
                </a:extLst>
              </a:tr>
              <a:tr h="236941">
                <a:tc>
                  <a:txBody>
                    <a:bodyPr/>
                    <a:lstStyle/>
                    <a:p>
                      <a:pPr algn="ctr" fontAlgn="ctr"/>
                      <a:r>
                        <a:rPr lang="tr-TR" sz="900" b="1" i="0" u="none" strike="noStrike" dirty="0">
                          <a:effectLst/>
                          <a:latin typeface="Arial" panose="020B0604020202020204" pitchFamily="34" charset="0"/>
                        </a:rPr>
                        <a:t>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Okulumuzda alınan kararlar, çalışanların katılımıyla alınır.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5,00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100,00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052747"/>
                  </a:ext>
                </a:extLst>
              </a:tr>
              <a:tr h="236941">
                <a:tc>
                  <a:txBody>
                    <a:bodyPr/>
                    <a:lstStyle/>
                    <a:p>
                      <a:pPr algn="ctr" fontAlgn="ctr"/>
                      <a:r>
                        <a:rPr lang="tr-TR" sz="900" b="1" i="0" u="none" strike="noStrike" dirty="0">
                          <a:effectLst/>
                          <a:latin typeface="Arial" panose="020B0604020202020204" pitchFamily="34" charset="0"/>
                        </a:rPr>
                        <a:t>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Kurumdaki tüm duyurular çalışanlara zamanında iletilir.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4,91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98,18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7998"/>
                  </a:ext>
                </a:extLst>
              </a:tr>
              <a:tr h="236941">
                <a:tc>
                  <a:txBody>
                    <a:bodyPr/>
                    <a:lstStyle/>
                    <a:p>
                      <a:pPr algn="ctr" fontAlgn="ctr"/>
                      <a:r>
                        <a:rPr lang="tr-TR" sz="900" b="1" i="0" u="none" strike="noStrike" dirty="0">
                          <a:effectLst/>
                          <a:latin typeface="Arial" panose="020B0604020202020204" pitchFamily="34" charset="0"/>
                        </a:rPr>
                        <a:t>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Her türlü ödüllendirmede adil olma, tarafsızlık ve objektiflik esastır.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4,91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98,18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7941623"/>
                  </a:ext>
                </a:extLst>
              </a:tr>
              <a:tr h="236941">
                <a:tc>
                  <a:txBody>
                    <a:bodyPr/>
                    <a:lstStyle/>
                    <a:p>
                      <a:pPr algn="ctr" fontAlgn="ctr"/>
                      <a:r>
                        <a:rPr lang="tr-TR" sz="900" b="1" i="0" u="none" strike="noStrike" dirty="0">
                          <a:effectLst/>
                          <a:latin typeface="Arial" panose="020B0604020202020204" pitchFamily="34" charset="0"/>
                        </a:rPr>
                        <a:t>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Kendimi, okulun değerli bir üyesi olarak görürüm.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4,82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96,36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5091390"/>
                  </a:ext>
                </a:extLst>
              </a:tr>
              <a:tr h="236941">
                <a:tc>
                  <a:txBody>
                    <a:bodyPr/>
                    <a:lstStyle/>
                    <a:p>
                      <a:pPr algn="ctr" fontAlgn="ctr"/>
                      <a:r>
                        <a:rPr lang="tr-TR" sz="900" b="1" i="0" u="none" strike="noStrike" dirty="0">
                          <a:effectLst/>
                          <a:latin typeface="Arial" panose="020B0604020202020204" pitchFamily="34" charset="0"/>
                        </a:rPr>
                        <a:t>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Çalıştığım okul bana kendimi geliştirme imkânı tanımaktadır.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4,73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94,55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9625145"/>
                  </a:ext>
                </a:extLst>
              </a:tr>
              <a:tr h="236941">
                <a:tc>
                  <a:txBody>
                    <a:bodyPr/>
                    <a:lstStyle/>
                    <a:p>
                      <a:pPr algn="ctr" fontAlgn="ctr"/>
                      <a:r>
                        <a:rPr lang="tr-TR" sz="900" b="1" i="0" u="none" strike="noStrike" dirty="0">
                          <a:effectLst/>
                          <a:latin typeface="Arial" panose="020B0604020202020204" pitchFamily="34" charset="0"/>
                        </a:rPr>
                        <a:t>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 teknik araç ve gereç yönünden yeterli donanıma sahiptir.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80,00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613336"/>
                  </a:ext>
                </a:extLst>
              </a:tr>
              <a:tr h="236941">
                <a:tc>
                  <a:txBody>
                    <a:bodyPr/>
                    <a:lstStyle/>
                    <a:p>
                      <a:pPr algn="ctr" fontAlgn="ctr"/>
                      <a:r>
                        <a:rPr lang="tr-TR" sz="900" b="1" i="0" u="none" strike="noStrike" dirty="0">
                          <a:effectLst/>
                          <a:latin typeface="Arial" panose="020B0604020202020204" pitchFamily="34" charset="0"/>
                        </a:rPr>
                        <a:t>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Okulda çalışanlara yönelik sosyal ve kültürel faaliyetler düzenlenir.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3,91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78,18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770738"/>
                  </a:ext>
                </a:extLst>
              </a:tr>
              <a:tr h="236941">
                <a:tc>
                  <a:txBody>
                    <a:bodyPr/>
                    <a:lstStyle/>
                    <a:p>
                      <a:pPr algn="ctr" fontAlgn="ctr"/>
                      <a:r>
                        <a:rPr lang="tr-TR" sz="900" b="1" i="0" u="none" strike="noStrike" dirty="0">
                          <a:effectLst/>
                          <a:latin typeface="Arial" panose="020B0604020202020204" pitchFamily="34" charset="0"/>
                        </a:rPr>
                        <a:t>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Okulda öğretmenler arasında ayrım yapılmamaktadır.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4,82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96,36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8321948"/>
                  </a:ext>
                </a:extLst>
              </a:tr>
              <a:tr h="236941">
                <a:tc>
                  <a:txBody>
                    <a:bodyPr/>
                    <a:lstStyle/>
                    <a:p>
                      <a:pPr algn="ctr" fontAlgn="ctr"/>
                      <a:r>
                        <a:rPr lang="tr-TR" sz="900" b="1" i="0" u="none" strike="noStrike" dirty="0">
                          <a:effectLst/>
                          <a:latin typeface="Arial" panose="020B0604020202020204" pitchFamily="34" charset="0"/>
                        </a:rPr>
                        <a:t>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Okulumuzda yerelde ve toplum üzerinde olumlu etki bırakacak çalışmalar yapmaktadır.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4,73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94,55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5625111"/>
                  </a:ext>
                </a:extLst>
              </a:tr>
              <a:tr h="236941">
                <a:tc>
                  <a:txBody>
                    <a:bodyPr/>
                    <a:lstStyle/>
                    <a:p>
                      <a:pPr algn="ctr" fontAlgn="ctr"/>
                      <a:r>
                        <a:rPr lang="tr-TR" sz="900" b="1" i="0" u="none" strike="noStrike" dirty="0">
                          <a:effectLst/>
                          <a:latin typeface="Arial" panose="020B0604020202020204" pitchFamily="34" charset="0"/>
                        </a:rPr>
                        <a:t>10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Yöneticilerimiz, yaratıcı ve yenilikçi düşüncelerin üretilmesini teşvik etmektedir.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4,91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98,18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1641990"/>
                  </a:ext>
                </a:extLst>
              </a:tr>
              <a:tr h="275269">
                <a:tc>
                  <a:txBody>
                    <a:bodyPr/>
                    <a:lstStyle/>
                    <a:p>
                      <a:pPr algn="ctr" fontAlgn="ctr"/>
                      <a:r>
                        <a:rPr lang="tr-TR" sz="900" b="1" i="0" u="none" strike="noStrike" dirty="0">
                          <a:effectLst/>
                          <a:latin typeface="Arial" panose="020B0604020202020204" pitchFamily="34" charset="0"/>
                        </a:rPr>
                        <a:t>11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Yöneticiler, okulun vizyonunu, stratejilerini, iyileştirmeye açık alanlarını vs. çalışanlarla paylaşır.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5,00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100,00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8946626"/>
                  </a:ext>
                </a:extLst>
              </a:tr>
              <a:tr h="236941">
                <a:tc>
                  <a:txBody>
                    <a:bodyPr/>
                    <a:lstStyle/>
                    <a:p>
                      <a:pPr algn="ctr" fontAlgn="ctr"/>
                      <a:r>
                        <a:rPr lang="tr-TR" sz="900" b="1" i="0" u="none" strike="noStrike" dirty="0">
                          <a:effectLst/>
                          <a:latin typeface="Arial" panose="020B0604020202020204" pitchFamily="34" charset="0"/>
                        </a:rPr>
                        <a:t>12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Okulumuzda sadece öğretmenlerin kullanımına tahsis edilmiş yerler yeterlidir.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4,09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81,82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7714795"/>
                  </a:ext>
                </a:extLst>
              </a:tr>
              <a:tr h="236941">
                <a:tc>
                  <a:txBody>
                    <a:bodyPr/>
                    <a:lstStyle/>
                    <a:p>
                      <a:pPr algn="ctr" fontAlgn="ctr"/>
                      <a:r>
                        <a:rPr lang="tr-TR" sz="900" b="1" i="0" u="none" strike="noStrike" dirty="0">
                          <a:effectLst/>
                          <a:latin typeface="Arial" panose="020B0604020202020204" pitchFamily="34" charset="0"/>
                        </a:rPr>
                        <a:t>13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Alanıma ilişkin yenilik ve gelişmeleri takip eder ve kendimi güncellerim.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4,73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94,55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8461009"/>
                  </a:ext>
                </a:extLst>
              </a:tr>
              <a:tr h="236941">
                <a:tc gridSpan="2">
                  <a:txBody>
                    <a:bodyPr/>
                    <a:lstStyle/>
                    <a:p>
                      <a:pPr algn="r" fontAlgn="ctr"/>
                      <a:r>
                        <a:rPr lang="tr-TR" sz="900" b="1" i="0" u="none" strike="noStrike" dirty="0">
                          <a:effectLst/>
                          <a:latin typeface="Arial Tur" panose="020B0604020202020204" pitchFamily="34" charset="0"/>
                        </a:rPr>
                        <a:t>GENEL DEĞERLENDİRME</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900" b="1" i="0" u="none" strike="noStrike" dirty="0">
                          <a:effectLst/>
                          <a:latin typeface="Arial Tur" panose="020B0604020202020204" pitchFamily="34" charset="0"/>
                        </a:rPr>
                        <a:t>4,66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Arial Tur" panose="020B0604020202020204" pitchFamily="34" charset="0"/>
                        </a:rPr>
                        <a:t>93,15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422509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857393686"/>
              </p:ext>
            </p:extLst>
          </p:nvPr>
        </p:nvGraphicFramePr>
        <p:xfrm>
          <a:off x="540689" y="5694213"/>
          <a:ext cx="6836856" cy="4700599"/>
        </p:xfrm>
        <a:graphic>
          <a:graphicData uri="http://schemas.openxmlformats.org/drawingml/2006/table">
            <a:tbl>
              <a:tblPr/>
              <a:tblGrid>
                <a:gridCol w="374777">
                  <a:extLst>
                    <a:ext uri="{9D8B030D-6E8A-4147-A177-3AD203B41FA5}">
                      <a16:colId xmlns:a16="http://schemas.microsoft.com/office/drawing/2014/main" xmlns="" val="3604417846"/>
                    </a:ext>
                  </a:extLst>
                </a:gridCol>
                <a:gridCol w="4570018">
                  <a:extLst>
                    <a:ext uri="{9D8B030D-6E8A-4147-A177-3AD203B41FA5}">
                      <a16:colId xmlns:a16="http://schemas.microsoft.com/office/drawing/2014/main" xmlns="" val="488438567"/>
                    </a:ext>
                  </a:extLst>
                </a:gridCol>
                <a:gridCol w="890381">
                  <a:extLst>
                    <a:ext uri="{9D8B030D-6E8A-4147-A177-3AD203B41FA5}">
                      <a16:colId xmlns:a16="http://schemas.microsoft.com/office/drawing/2014/main" xmlns="" val="2665666998"/>
                    </a:ext>
                  </a:extLst>
                </a:gridCol>
                <a:gridCol w="1001680">
                  <a:extLst>
                    <a:ext uri="{9D8B030D-6E8A-4147-A177-3AD203B41FA5}">
                      <a16:colId xmlns:a16="http://schemas.microsoft.com/office/drawing/2014/main" xmlns="" val="1027657431"/>
                    </a:ext>
                  </a:extLst>
                </a:gridCol>
              </a:tblGrid>
              <a:tr h="327868">
                <a:tc gridSpan="2">
                  <a:txBody>
                    <a:bodyPr/>
                    <a:lstStyle/>
                    <a:p>
                      <a:pPr algn="ctr" fontAlgn="ctr"/>
                      <a:r>
                        <a:rPr lang="tr-TR" sz="900" b="1" i="0" u="none" strike="noStrike" dirty="0" smtClean="0">
                          <a:effectLst/>
                          <a:latin typeface="Times New Roman" panose="02020603050405020304" pitchFamily="18" charset="0"/>
                        </a:rPr>
                        <a:t>ŞEHİT SAMET ÜSTÜNER ORTAOKULU</a:t>
                      </a:r>
                      <a:endParaRPr lang="tr-TR" sz="900" b="1" i="0" u="none" strike="noStrike" dirty="0">
                        <a:effectLst/>
                        <a:latin typeface="Times New Roman" panose="02020603050405020304" pitchFamily="18" charset="0"/>
                      </a:endParaRP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dirty="0">
                          <a:effectLst/>
                          <a:latin typeface="Times New Roman" panose="02020603050405020304" pitchFamily="18" charset="0"/>
                        </a:rPr>
                        <a:t>STRATEJİK PLANI </a:t>
                      </a:r>
                      <a:r>
                        <a:rPr lang="tr-TR" sz="900" b="1" i="0" u="none" strike="noStrike" dirty="0" smtClean="0">
                          <a:effectLst/>
                          <a:latin typeface="Times New Roman" panose="02020603050405020304" pitchFamily="18" charset="0"/>
                        </a:rPr>
                        <a:t>(2021-2023)</a:t>
                      </a:r>
                      <a:endParaRPr lang="tr-TR" sz="900" b="1" i="0" u="none" strike="noStrike" dirty="0">
                        <a:effectLst/>
                        <a:latin typeface="Times New Roman" panose="02020603050405020304" pitchFamily="18" charset="0"/>
                      </a:endParaRP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1734883513"/>
                  </a:ext>
                </a:extLst>
              </a:tr>
              <a:tr h="432191">
                <a:tc gridSpan="4">
                  <a:txBody>
                    <a:bodyPr/>
                    <a:lstStyle/>
                    <a:p>
                      <a:pPr algn="ctr" fontAlgn="ctr"/>
                      <a:r>
                        <a:rPr lang="tr-TR" sz="1100" b="0" i="0" u="none" strike="noStrike" dirty="0">
                          <a:effectLst/>
                          <a:latin typeface="Arial" panose="020B0604020202020204" pitchFamily="34" charset="0"/>
                        </a:rPr>
                        <a:t>“ İÇ PAYDAŞ VELİ GÖRÜŞ VE DEĞERLENDİRMELERİ” ANKET FORMU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591032392"/>
                  </a:ext>
                </a:extLst>
              </a:tr>
              <a:tr h="177256">
                <a:tc gridSpan="2">
                  <a:txBody>
                    <a:bodyPr/>
                    <a:lstStyle/>
                    <a:p>
                      <a:pPr algn="ctr" fontAlgn="ctr"/>
                      <a:r>
                        <a:rPr lang="tr-TR" sz="900" b="1" i="0" u="none" strike="noStrike" dirty="0">
                          <a:effectLst/>
                          <a:latin typeface="Arial" panose="020B0604020202020204" pitchFamily="34" charset="0"/>
                        </a:rPr>
                        <a:t>VELİ MEMNUNİYET ANKETİ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dirty="0">
                          <a:effectLst/>
                          <a:latin typeface="Arial" panose="020B0604020202020204" pitchFamily="34" charset="0"/>
                        </a:rPr>
                        <a:t>MEMNUNİYET ANKET SONUCU</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2664423843"/>
                  </a:ext>
                </a:extLst>
              </a:tr>
              <a:tr h="346154">
                <a:tc>
                  <a:txBody>
                    <a:bodyPr/>
                    <a:lstStyle/>
                    <a:p>
                      <a:pPr algn="ctr" fontAlgn="ctr"/>
                      <a:r>
                        <a:rPr lang="tr-TR" sz="900" b="1" i="0" u="none" strike="noStrike" dirty="0">
                          <a:effectLst/>
                          <a:latin typeface="Arial Tur" panose="020B0604020202020204" pitchFamily="34" charset="0"/>
                        </a:rPr>
                        <a:t>SIRA NO</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1" i="0" u="none" strike="noStrike" dirty="0">
                          <a:effectLst/>
                          <a:latin typeface="Times New Roman" panose="02020603050405020304" pitchFamily="18" charset="0"/>
                        </a:rPr>
                        <a:t>GÖSTERGELER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Times New Roman" panose="02020603050405020304" pitchFamily="18" charset="0"/>
                        </a:rPr>
                        <a:t>SONUÇ</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Times New Roman" panose="02020603050405020304" pitchFamily="18" charset="0"/>
                        </a:rPr>
                        <a:t>SONUÇ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268435"/>
                  </a:ext>
                </a:extLst>
              </a:tr>
              <a:tr h="232489">
                <a:tc>
                  <a:txBody>
                    <a:bodyPr/>
                    <a:lstStyle/>
                    <a:p>
                      <a:pPr algn="ctr" fontAlgn="ctr"/>
                      <a:r>
                        <a:rPr lang="tr-TR" sz="900" b="1" i="0" u="none" strike="noStrike" dirty="0">
                          <a:effectLst/>
                          <a:latin typeface="Arial" panose="020B0604020202020204" pitchFamily="34" charset="0"/>
                        </a:rPr>
                        <a:t>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İhtiyaç duyduğumda okul çalışanlarıyla rahatlıkla görüşebiliyorum.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4,29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85,88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5511414"/>
                  </a:ext>
                </a:extLst>
              </a:tr>
              <a:tr h="232489">
                <a:tc>
                  <a:txBody>
                    <a:bodyPr/>
                    <a:lstStyle/>
                    <a:p>
                      <a:pPr algn="ctr" fontAlgn="ctr"/>
                      <a:r>
                        <a:rPr lang="tr-TR" sz="900" b="1" i="0" u="none" strike="noStrike" dirty="0">
                          <a:effectLst/>
                          <a:latin typeface="Arial" panose="020B0604020202020204" pitchFamily="34" charset="0"/>
                        </a:rPr>
                        <a:t>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Bizi ilgilendiren okul duyurularını zamanında öğreniyorum.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4,45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88,91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034892"/>
                  </a:ext>
                </a:extLst>
              </a:tr>
              <a:tr h="232489">
                <a:tc>
                  <a:txBody>
                    <a:bodyPr/>
                    <a:lstStyle/>
                    <a:p>
                      <a:pPr algn="ctr" fontAlgn="ctr"/>
                      <a:r>
                        <a:rPr lang="tr-TR" sz="900" b="1" i="0" u="none" strike="noStrike" dirty="0">
                          <a:effectLst/>
                          <a:latin typeface="Arial" panose="020B0604020202020204" pitchFamily="34" charset="0"/>
                        </a:rPr>
                        <a:t>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Öğrencimle ilgili konularda okulda rehberlik hizmeti alabiliyorum.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3,16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63,19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7711265"/>
                  </a:ext>
                </a:extLst>
              </a:tr>
              <a:tr h="232489">
                <a:tc>
                  <a:txBody>
                    <a:bodyPr/>
                    <a:lstStyle/>
                    <a:p>
                      <a:pPr algn="ctr" fontAlgn="ctr"/>
                      <a:r>
                        <a:rPr lang="tr-TR" sz="900" b="1" i="0" u="none" strike="noStrike" dirty="0">
                          <a:effectLst/>
                          <a:latin typeface="Arial" panose="020B0604020202020204" pitchFamily="34" charset="0"/>
                        </a:rPr>
                        <a:t>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Okula ilettiğim istek ve şikayetlerim dikkate alınıyor.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3,81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76,13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6795750"/>
                  </a:ext>
                </a:extLst>
              </a:tr>
              <a:tr h="232489">
                <a:tc>
                  <a:txBody>
                    <a:bodyPr/>
                    <a:lstStyle/>
                    <a:p>
                      <a:pPr algn="ctr" fontAlgn="ctr"/>
                      <a:r>
                        <a:rPr lang="tr-TR" sz="900" b="1" i="0" u="none" strike="noStrike" dirty="0">
                          <a:effectLst/>
                          <a:latin typeface="Arial" panose="020B0604020202020204" pitchFamily="34" charset="0"/>
                        </a:rPr>
                        <a:t>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Öğretmenler yeniliğe açık olarak derslerin işlenişinde çeşitli yöntemler kullanmaktadır.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4,34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86,72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4375430"/>
                  </a:ext>
                </a:extLst>
              </a:tr>
              <a:tr h="346154">
                <a:tc>
                  <a:txBody>
                    <a:bodyPr/>
                    <a:lstStyle/>
                    <a:p>
                      <a:pPr algn="ctr" fontAlgn="ctr"/>
                      <a:r>
                        <a:rPr lang="tr-TR" sz="900" b="1" i="0" u="none" strike="noStrike" dirty="0">
                          <a:effectLst/>
                          <a:latin typeface="Arial" panose="020B0604020202020204" pitchFamily="34" charset="0"/>
                        </a:rPr>
                        <a:t>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Okulda yabancı kişilere karşı güvenlik önlemleri alınmaktadır. </a:t>
                      </a:r>
                      <a:br>
                        <a:rPr lang="tr-TR" sz="900" b="0" i="0" u="none" strike="noStrike" dirty="0">
                          <a:effectLst/>
                          <a:latin typeface="Arial" panose="020B0604020202020204" pitchFamily="34" charset="0"/>
                        </a:rPr>
                      </a:br>
                      <a:endParaRPr lang="tr-TR" sz="900" b="0" i="0" u="none" strike="noStrike" dirty="0">
                        <a:effectLst/>
                        <a:latin typeface="Arial" panose="020B0604020202020204" pitchFamily="34" charset="0"/>
                      </a:endParaRP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2,67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53,45</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4802211"/>
                  </a:ext>
                </a:extLst>
              </a:tr>
              <a:tr h="232489">
                <a:tc>
                  <a:txBody>
                    <a:bodyPr/>
                    <a:lstStyle/>
                    <a:p>
                      <a:pPr algn="ctr" fontAlgn="ctr"/>
                      <a:r>
                        <a:rPr lang="tr-TR" sz="900" b="1" i="0" u="none" strike="noStrike" dirty="0">
                          <a:effectLst/>
                          <a:latin typeface="Arial" panose="020B0604020202020204" pitchFamily="34" charset="0"/>
                        </a:rPr>
                        <a:t>7</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Okulda bizleri ilgilendiren kararlarda görüşlerimiz dikkate alınır. </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3,94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78,82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4367977"/>
                  </a:ext>
                </a:extLst>
              </a:tr>
              <a:tr h="232489">
                <a:tc>
                  <a:txBody>
                    <a:bodyPr/>
                    <a:lstStyle/>
                    <a:p>
                      <a:pPr algn="ctr" fontAlgn="ctr"/>
                      <a:r>
                        <a:rPr lang="tr-TR" sz="900" b="1" i="0" u="none" strike="noStrike" dirty="0">
                          <a:effectLst/>
                          <a:latin typeface="Arial" panose="020B0604020202020204" pitchFamily="34" charset="0"/>
                        </a:rPr>
                        <a:t>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E-Okul Veli Bilgilendirme Sistemi ile okulun internet sayfasını düzenli olarak takip ediyorum.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3,50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70,08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6531246"/>
                  </a:ext>
                </a:extLst>
              </a:tr>
              <a:tr h="232489">
                <a:tc>
                  <a:txBody>
                    <a:bodyPr/>
                    <a:lstStyle/>
                    <a:p>
                      <a:pPr algn="ctr" fontAlgn="ctr"/>
                      <a:r>
                        <a:rPr lang="tr-TR" sz="900" b="1" i="0" u="none" strike="noStrike" dirty="0">
                          <a:effectLst/>
                          <a:latin typeface="Arial" panose="020B0604020202020204" pitchFamily="34" charset="0"/>
                        </a:rPr>
                        <a:t>9</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Çocuğumun okulunu sevdiğini ve öğretmenleriyle iyi anlaştığını düşünüyorum.</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4,50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90,08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937411"/>
                  </a:ext>
                </a:extLst>
              </a:tr>
              <a:tr h="232489">
                <a:tc>
                  <a:txBody>
                    <a:bodyPr/>
                    <a:lstStyle/>
                    <a:p>
                      <a:pPr algn="ctr" fontAlgn="ctr"/>
                      <a:r>
                        <a:rPr lang="tr-TR" sz="900" b="1" i="0" u="none" strike="noStrike" dirty="0">
                          <a:effectLst/>
                          <a:latin typeface="Arial" panose="020B0604020202020204" pitchFamily="34" charset="0"/>
                        </a:rPr>
                        <a:t>10</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 teknik araç ve gereç yönünden yeterli donanıma sahiptir.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3,24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64,71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499941"/>
                  </a:ext>
                </a:extLst>
              </a:tr>
              <a:tr h="232489">
                <a:tc>
                  <a:txBody>
                    <a:bodyPr/>
                    <a:lstStyle/>
                    <a:p>
                      <a:pPr algn="ctr" fontAlgn="ctr"/>
                      <a:r>
                        <a:rPr lang="tr-TR" sz="900" b="1" i="0" u="none" strike="noStrike" dirty="0">
                          <a:effectLst/>
                          <a:latin typeface="Arial" panose="020B0604020202020204" pitchFamily="34" charset="0"/>
                        </a:rPr>
                        <a:t>11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 her zaman temiz ve bakımlıdır.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3,56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71,26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0991883"/>
                  </a:ext>
                </a:extLst>
              </a:tr>
              <a:tr h="232489">
                <a:tc>
                  <a:txBody>
                    <a:bodyPr/>
                    <a:lstStyle/>
                    <a:p>
                      <a:pPr algn="ctr" fontAlgn="ctr"/>
                      <a:r>
                        <a:rPr lang="tr-TR" sz="900" b="1" i="0" u="none" strike="noStrike" dirty="0">
                          <a:effectLst/>
                          <a:latin typeface="Arial" panose="020B0604020202020204" pitchFamily="34" charset="0"/>
                        </a:rPr>
                        <a:t>12</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Okulun binası ve diğer fiziki mekanlar yeterlidir.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2,46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49,24</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1436597"/>
                  </a:ext>
                </a:extLst>
              </a:tr>
              <a:tr h="232489">
                <a:tc>
                  <a:txBody>
                    <a:bodyPr/>
                    <a:lstStyle/>
                    <a:p>
                      <a:pPr algn="ctr" fontAlgn="ctr"/>
                      <a:r>
                        <a:rPr lang="tr-TR" sz="900" b="1" i="0" u="none" strike="noStrike" dirty="0">
                          <a:effectLst/>
                          <a:latin typeface="Arial" panose="020B0604020202020204" pitchFamily="34" charset="0"/>
                        </a:rPr>
                        <a:t>13</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effectLst/>
                          <a:latin typeface="Arial" panose="020B0604020202020204" pitchFamily="34" charset="0"/>
                        </a:rPr>
                        <a:t>Okulumuzda yeterli miktarda sanatsal ve kültürel faaliyetler düzenlenmektedir.</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3,06</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effectLst/>
                          <a:latin typeface="Arial" panose="020B0604020202020204" pitchFamily="34" charset="0"/>
                        </a:rPr>
                        <a:t>61,18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3281335"/>
                  </a:ext>
                </a:extLst>
              </a:tr>
              <a:tr h="232489">
                <a:tc gridSpan="2">
                  <a:txBody>
                    <a:bodyPr/>
                    <a:lstStyle/>
                    <a:p>
                      <a:pPr algn="r" fontAlgn="ctr"/>
                      <a:r>
                        <a:rPr lang="tr-TR" sz="900" b="1" i="0" u="none" strike="noStrike" dirty="0">
                          <a:effectLst/>
                          <a:latin typeface="Arial Tur" panose="020B0604020202020204" pitchFamily="34" charset="0"/>
                        </a:rPr>
                        <a:t>GENEL DEĞERLENDİRME</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900" b="1" i="0" u="none" strike="noStrike" dirty="0">
                          <a:effectLst/>
                          <a:latin typeface="Arial Tur" panose="020B0604020202020204" pitchFamily="34" charset="0"/>
                        </a:rPr>
                        <a:t>3,61</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effectLst/>
                          <a:latin typeface="Arial Tur" panose="020B0604020202020204" pitchFamily="34" charset="0"/>
                        </a:rPr>
                        <a:t>72,28</a:t>
                      </a:r>
                    </a:p>
                  </a:txBody>
                  <a:tcPr marL="6788" marR="6788" marT="6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2722841"/>
                  </a:ext>
                </a:extLst>
              </a:tr>
            </a:tbl>
          </a:graphicData>
        </a:graphic>
      </p:graphicFrame>
    </p:spTree>
    <p:extLst>
      <p:ext uri="{BB962C8B-B14F-4D97-AF65-F5344CB8AC3E}">
        <p14:creationId xmlns:p14="http://schemas.microsoft.com/office/powerpoint/2010/main" xmlns="" val="426988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1550" y="989111"/>
            <a:ext cx="6637814" cy="1580614"/>
          </a:xfrm>
          <a:prstGeom prst="rect">
            <a:avLst/>
          </a:prstGeom>
        </p:spPr>
        <p:txBody>
          <a:bodyPr wrap="square" lIns="102272" tIns="51144" rIns="102272" bIns="51144">
            <a:spAutoFit/>
          </a:bodyPr>
          <a:lstStyle/>
          <a:p>
            <a:pPr indent="177800" algn="just"/>
            <a:r>
              <a:rPr lang="tr-TR" sz="1200" dirty="0">
                <a:solidFill>
                  <a:srgbClr val="000000"/>
                </a:solidFill>
              </a:rPr>
              <a:t>Okulumuzun temel istatistiklerinde verilen okul künyesi, çalışan bilgileri, bina bilgileri, teknolojik kaynak bilgileri ve gelir gider bilgileri ile paydaş anketleri sonucunda ortaya çıkan sorun ve gelişime açık alanlar iç ve dış faktör olarak değerlendirilerek GZFT tablosunda belirtilmiştir. Dolayısıyla olguyu belirten istatistikler ile algıyı ölçen anketlerden çıkan sonuçlar tek bir analizde birleştirilmiştir.</a:t>
            </a:r>
          </a:p>
          <a:p>
            <a:pPr indent="177800" algn="just"/>
            <a:r>
              <a:rPr lang="tr-TR" sz="1200" dirty="0">
                <a:solidFill>
                  <a:srgbClr val="000000"/>
                </a:solidFill>
              </a:rPr>
              <a:t>Kurumun güçlü ve zayıf yönleri donanım, malzeme, çalışan, iş yapma becerisi, kurumsal iletişim gibi çok çeşitli alanlarda kendisinden kaynaklı olan güçlülükleri ve zayıflıkları ifade etmektedir ve ayrımda temel olarak okul müdürü/müdürlüğü kapsamından bakılarak iç faktör ve dış faktör ayrımı yapılmıştır</a:t>
            </a:r>
          </a:p>
          <a:p>
            <a:pPr indent="177800" algn="just"/>
            <a:endParaRPr lang="tr-TR" sz="1200" dirty="0">
              <a:solidFill>
                <a:srgbClr val="000000"/>
              </a:solidFill>
            </a:endParaRPr>
          </a:p>
        </p:txBody>
      </p:sp>
      <p:grpSp>
        <p:nvGrpSpPr>
          <p:cNvPr id="14" name="Grup 13"/>
          <p:cNvGrpSpPr/>
          <p:nvPr/>
        </p:nvGrpSpPr>
        <p:grpSpPr>
          <a:xfrm>
            <a:off x="438733" y="387301"/>
            <a:ext cx="6637814" cy="411063"/>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GZFT SWOT ANALİZİ</a:t>
              </a: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2.9.</a:t>
              </a:r>
            </a:p>
          </p:txBody>
        </p:sp>
      </p:grpSp>
      <p:sp>
        <p:nvSpPr>
          <p:cNvPr id="4" name="Dikdörtgen 3">
            <a:extLst>
              <a:ext uri="{FF2B5EF4-FFF2-40B4-BE49-F238E27FC236}">
                <a16:creationId xmlns:a16="http://schemas.microsoft.com/office/drawing/2014/main" xmlns="" id="{717975F0-9542-44B9-9A67-125B8AB69AA8}"/>
              </a:ext>
            </a:extLst>
          </p:cNvPr>
          <p:cNvSpPr/>
          <p:nvPr/>
        </p:nvSpPr>
        <p:spPr>
          <a:xfrm>
            <a:off x="2770097" y="2786298"/>
            <a:ext cx="1920719" cy="400110"/>
          </a:xfrm>
          <a:prstGeom prst="rect">
            <a:avLst/>
          </a:prstGeom>
        </p:spPr>
        <p:txBody>
          <a:bodyPr wrap="none">
            <a:spAutoFit/>
          </a:bodyPr>
          <a:lstStyle/>
          <a:p>
            <a:r>
              <a:rPr lang="tr-TR" b="1" dirty="0">
                <a:latin typeface="Book Antiqua" panose="02040602050305030304" pitchFamily="18" charset="0"/>
                <a:ea typeface="Times New Roman" panose="02020603050405020304" pitchFamily="18" charset="0"/>
                <a:cs typeface="Times New Roman" panose="02020603050405020304" pitchFamily="18" charset="0"/>
              </a:rPr>
              <a:t>İçsel Faktörler </a:t>
            </a:r>
            <a:endParaRPr lang="tr-TR" sz="3600" b="1" dirty="0"/>
          </a:p>
        </p:txBody>
      </p:sp>
      <p:sp>
        <p:nvSpPr>
          <p:cNvPr id="9" name="Metin kutusu 8">
            <a:extLst>
              <a:ext uri="{FF2B5EF4-FFF2-40B4-BE49-F238E27FC236}">
                <a16:creationId xmlns:a16="http://schemas.microsoft.com/office/drawing/2014/main" xmlns="" id="{FAF25289-C2CD-447B-B5DF-7CF8CB55170B}"/>
              </a:ext>
            </a:extLst>
          </p:cNvPr>
          <p:cNvSpPr txBox="1"/>
          <p:nvPr/>
        </p:nvSpPr>
        <p:spPr>
          <a:xfrm>
            <a:off x="-9766" y="9092106"/>
            <a:ext cx="462229" cy="307777"/>
          </a:xfrm>
          <a:prstGeom prst="rect">
            <a:avLst/>
          </a:prstGeom>
          <a:noFill/>
        </p:spPr>
        <p:txBody>
          <a:bodyPr wrap="square" rtlCol="0">
            <a:spAutoFit/>
          </a:bodyPr>
          <a:lstStyle/>
          <a:p>
            <a:r>
              <a:rPr lang="tr-TR" sz="1400" b="1" dirty="0"/>
              <a:t>14</a:t>
            </a:r>
          </a:p>
        </p:txBody>
      </p:sp>
      <p:graphicFrame>
        <p:nvGraphicFramePr>
          <p:cNvPr id="6" name="Tablo 5">
            <a:extLst>
              <a:ext uri="{FF2B5EF4-FFF2-40B4-BE49-F238E27FC236}">
                <a16:creationId xmlns:a16="http://schemas.microsoft.com/office/drawing/2014/main" xmlns="" id="{F96A3AAF-8DDB-4C8B-B3A4-43B6646D276A}"/>
              </a:ext>
            </a:extLst>
          </p:cNvPr>
          <p:cNvGraphicFramePr>
            <a:graphicFrameLocks noGrp="1"/>
          </p:cNvGraphicFramePr>
          <p:nvPr>
            <p:extLst>
              <p:ext uri="{D42A27DB-BD31-4B8C-83A1-F6EECF244321}">
                <p14:modId xmlns:p14="http://schemas.microsoft.com/office/powerpoint/2010/main" xmlns="" val="3505874220"/>
              </p:ext>
            </p:extLst>
          </p:nvPr>
        </p:nvGraphicFramePr>
        <p:xfrm>
          <a:off x="510519" y="3351372"/>
          <a:ext cx="6596901" cy="5908742"/>
        </p:xfrm>
        <a:graphic>
          <a:graphicData uri="http://schemas.openxmlformats.org/drawingml/2006/table">
            <a:tbl>
              <a:tblPr firstRow="1" firstCol="1" bandRow="1"/>
              <a:tblGrid>
                <a:gridCol w="3250539">
                  <a:extLst>
                    <a:ext uri="{9D8B030D-6E8A-4147-A177-3AD203B41FA5}">
                      <a16:colId xmlns:a16="http://schemas.microsoft.com/office/drawing/2014/main" xmlns="" val="689474281"/>
                    </a:ext>
                  </a:extLst>
                </a:gridCol>
                <a:gridCol w="3346362">
                  <a:extLst>
                    <a:ext uri="{9D8B030D-6E8A-4147-A177-3AD203B41FA5}">
                      <a16:colId xmlns:a16="http://schemas.microsoft.com/office/drawing/2014/main" xmlns="" val="3395675889"/>
                    </a:ext>
                  </a:extLst>
                </a:gridCol>
              </a:tblGrid>
              <a:tr h="313186">
                <a:tc>
                  <a:txBody>
                    <a:bodyPr/>
                    <a:lstStyle/>
                    <a:p>
                      <a:pPr algn="ctr">
                        <a:lnSpc>
                          <a:spcPct val="115000"/>
                        </a:lnSpc>
                        <a:spcAft>
                          <a:spcPts val="600"/>
                        </a:spcAft>
                        <a:tabLst>
                          <a:tab pos="1714500" algn="l"/>
                        </a:tabLst>
                      </a:pPr>
                      <a:r>
                        <a:rPr lang="tr-TR" sz="1200" b="1" dirty="0">
                          <a:solidFill>
                            <a:srgbClr val="000000"/>
                          </a:solidFill>
                          <a:effectLst/>
                          <a:latin typeface="+mn-lt"/>
                          <a:ea typeface="Arial Unicode MS" panose="020B0604020202020204" pitchFamily="34" charset="-128"/>
                          <a:cs typeface="Times New Roman" panose="02020603050405020304" pitchFamily="18" charset="0"/>
                        </a:rPr>
                        <a:t>Güçlü Yönlerimiz</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600"/>
                        </a:spcAft>
                        <a:tabLst>
                          <a:tab pos="1714500" algn="l"/>
                        </a:tabLst>
                      </a:pPr>
                      <a:r>
                        <a:rPr lang="tr-TR" sz="1200" b="1" dirty="0">
                          <a:solidFill>
                            <a:srgbClr val="000000"/>
                          </a:solidFill>
                          <a:effectLst/>
                          <a:latin typeface="+mn-lt"/>
                          <a:ea typeface="Arial Unicode MS" panose="020B0604020202020204" pitchFamily="34" charset="-128"/>
                          <a:cs typeface="Times New Roman" panose="02020603050405020304" pitchFamily="18" charset="0"/>
                        </a:rPr>
                        <a:t>Zayıf Yönlerimiz</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678710053"/>
                  </a:ext>
                </a:extLst>
              </a:tr>
              <a:tr h="5595556">
                <a:tc>
                  <a:txBody>
                    <a:bodyPr/>
                    <a:lstStyle/>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Liderlik davranışlarını sergileyebilen yönetici ve çalışanların bulunması</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*Öğretmen yönetici iş birliğinin güçlü olması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Kendini geliştiren gelişime açık ve teknolojiyi kullanan öğretmenlerin olması</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*Okulun sosyal, kültürel, sportif etkinliklerdeki başarısı</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*Okul Aile Birliğinin iş birliğine açık olması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Her sınıfta bilgisayar ve projeksiyon makinesi olması</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*ADSL bağlantısının olması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Ders dışı faaliyetlerin yapılması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*Güvenlik </a:t>
                      </a:r>
                      <a:r>
                        <a:rPr lang="tr-TR" sz="1200" dirty="0">
                          <a:effectLst/>
                          <a:latin typeface="+mn-lt"/>
                          <a:ea typeface="Times New Roman" panose="02020603050405020304" pitchFamily="18" charset="0"/>
                          <a:cs typeface="Times New Roman" panose="02020603050405020304" pitchFamily="18" charset="0"/>
                        </a:rPr>
                        <a:t>kameralarının olması</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*Veli iletişiminin güçlü </a:t>
                      </a:r>
                      <a:r>
                        <a:rPr lang="tr-TR" sz="1200" dirty="0" smtClean="0">
                          <a:effectLst/>
                          <a:latin typeface="+mn-lt"/>
                          <a:ea typeface="Times New Roman" panose="02020603050405020304" pitchFamily="18" charset="0"/>
                          <a:cs typeface="Times New Roman" panose="02020603050405020304" pitchFamily="18" charset="0"/>
                        </a:rPr>
                        <a:t>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Öğrencilerin ilgili ve istekli 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Öğretmenlerin istekli olması</a:t>
                      </a:r>
                      <a:r>
                        <a:rPr lang="tr-TR" sz="2000" kern="1200" dirty="0" smtClean="0">
                          <a:solidFill>
                            <a:schemeClr val="tx1"/>
                          </a:solidFill>
                          <a:effectLst/>
                          <a:latin typeface="+mn-lt"/>
                          <a:ea typeface="+mn-ea"/>
                          <a:cs typeface="+mn-cs"/>
                        </a:rPr>
                        <a:t>.</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Velilerin ilgili 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Okulumuzun borçlarının az 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Paydaşlar iletişime açıktır.</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Okulumuz idarecileri genç ve dinamiktir.</a:t>
                      </a:r>
                    </a:p>
                    <a:p>
                      <a:pPr marL="0" algn="just" defTabSz="1022845" rtl="0" eaLnBrk="1" latinLnBrk="0" hangingPunct="1">
                        <a:lnSpc>
                          <a:spcPts val="1700"/>
                        </a:lnSpc>
                        <a:spcAft>
                          <a:spcPts val="0"/>
                        </a:spcAft>
                      </a:pPr>
                      <a:endParaRPr lang="tr-TR" sz="1200" kern="1200" dirty="0" smtClean="0">
                        <a:solidFill>
                          <a:schemeClr val="tx1"/>
                        </a:solidFill>
                        <a:effectLst/>
                        <a:latin typeface="+mn-lt"/>
                        <a:ea typeface="Times New Roman" panose="02020603050405020304" pitchFamily="18" charset="0"/>
                        <a:cs typeface="Times New Roman" panose="02020603050405020304" pitchFamily="18" charset="0"/>
                      </a:endParaRPr>
                    </a:p>
                    <a:p>
                      <a:pPr marL="0" algn="just" defTabSz="1022845" rtl="0" eaLnBrk="1" latinLnBrk="0" hangingPunct="1">
                        <a:lnSpc>
                          <a:spcPts val="1700"/>
                        </a:lnSpc>
                        <a:spcAft>
                          <a:spcPts val="0"/>
                        </a:spcAft>
                      </a:pPr>
                      <a:endParaRPr lang="tr-TR" sz="1200" kern="1200" dirty="0">
                        <a:solidFill>
                          <a:schemeClr val="tx1"/>
                        </a:solidFill>
                        <a:effectLst/>
                        <a:latin typeface="+mn-lt"/>
                        <a:ea typeface="Times New Roman" panose="02020603050405020304" pitchFamily="18" charset="0"/>
                        <a:cs typeface="Times New Roman" panose="02020603050405020304" pitchFamily="18" charset="0"/>
                      </a:endParaRPr>
                    </a:p>
                    <a:p>
                      <a:pPr marL="0" algn="just" defTabSz="1022845" rtl="0" eaLnBrk="1" latinLnBrk="0" hangingPunct="1">
                        <a:lnSpc>
                          <a:spcPts val="1700"/>
                        </a:lnSpc>
                        <a:spcAft>
                          <a:spcPts val="0"/>
                        </a:spcAft>
                      </a:pPr>
                      <a:r>
                        <a:rPr lang="tr-TR" sz="1200" kern="120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*Ailelerin öğrencilerin eğitim-öğretim faaliyetlerine yeterli önem vermemesi</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Okuma alışkanlığının az olması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*Öğrenci sayısının sınıf ortalamasının 30 u geçmesi</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*Öğrencilerin </a:t>
                      </a:r>
                      <a:r>
                        <a:rPr lang="tr-TR" sz="1200" dirty="0">
                          <a:effectLst/>
                          <a:latin typeface="+mn-lt"/>
                          <a:ea typeface="Times New Roman" panose="02020603050405020304" pitchFamily="18" charset="0"/>
                          <a:cs typeface="Times New Roman" panose="02020603050405020304" pitchFamily="18" charset="0"/>
                        </a:rPr>
                        <a:t>ortak bir okul kültüre sahip </a:t>
                      </a:r>
                      <a:r>
                        <a:rPr lang="tr-TR" sz="1200" dirty="0" smtClean="0">
                          <a:effectLst/>
                          <a:latin typeface="+mn-lt"/>
                          <a:ea typeface="Times New Roman" panose="02020603050405020304" pitchFamily="18" charset="0"/>
                          <a:cs typeface="Times New Roman" panose="02020603050405020304" pitchFamily="18" charset="0"/>
                        </a:rPr>
                        <a:t>olmaması</a:t>
                      </a:r>
                      <a:endParaRPr lang="tr-TR" sz="1200" dirty="0">
                        <a:effectLst/>
                        <a:latin typeface="+mn-lt"/>
                        <a:ea typeface="Times New Roman" panose="02020603050405020304" pitchFamily="18" charset="0"/>
                        <a:cs typeface="Times New Roman" panose="02020603050405020304" pitchFamily="18" charset="0"/>
                      </a:endParaRP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*Sürekli devamsız öğrenci sayısının fazla olması</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*Öğrenci disiplin anlayışının yetersizliği</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Kadrolu hizmetli ve memur personelinin olmaması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*Rehber </a:t>
                      </a:r>
                      <a:r>
                        <a:rPr lang="tr-TR" sz="1200" dirty="0">
                          <a:effectLst/>
                          <a:latin typeface="+mn-lt"/>
                          <a:ea typeface="Times New Roman" panose="02020603050405020304" pitchFamily="18" charset="0"/>
                          <a:cs typeface="Times New Roman" panose="02020603050405020304" pitchFamily="18" charset="0"/>
                        </a:rPr>
                        <a:t>öğretmen eksikliği</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*Okulun fiziki mekânlarının yetersizliği</a:t>
                      </a:r>
                    </a:p>
                    <a:p>
                      <a:pPr algn="just">
                        <a:lnSpc>
                          <a:spcPts val="1700"/>
                        </a:lnSpc>
                        <a:spcAft>
                          <a:spcPts val="0"/>
                        </a:spcAft>
                      </a:pPr>
                      <a:r>
                        <a:rPr lang="tr-TR" sz="1200" dirty="0">
                          <a:effectLst/>
                          <a:latin typeface="+mn-lt"/>
                          <a:ea typeface="Times New Roman" panose="02020603050405020304" pitchFamily="18" charset="0"/>
                          <a:cs typeface="Times New Roman" panose="02020603050405020304" pitchFamily="18" charset="0"/>
                        </a:rPr>
                        <a:t>*Sportif faaliyetler için kapalı spor salonunun </a:t>
                      </a:r>
                      <a:r>
                        <a:rPr lang="tr-TR" sz="1200" dirty="0" smtClean="0">
                          <a:effectLst/>
                          <a:latin typeface="+mn-lt"/>
                          <a:ea typeface="Times New Roman" panose="02020603050405020304" pitchFamily="18" charset="0"/>
                          <a:cs typeface="Times New Roman" panose="02020603050405020304" pitchFamily="18" charset="0"/>
                        </a:rPr>
                        <a:t>olmayışı</a:t>
                      </a:r>
                    </a:p>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Arial Unicode MS" panose="020B0604020202020204" pitchFamily="34" charset="-128"/>
                          <a:cs typeface="Times New Roman" panose="02020603050405020304" pitchFamily="18" charset="0"/>
                        </a:rPr>
                        <a:t> </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Velilerde parçalanmış ailenin çok 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Akıllı tahta bulunmamaktadır.</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Veliler ile bazı konularda iletişim kurulsa bile ortak karar alınamamaktadır</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Kantinin küçük 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*Güvenlik görevlisinin olmaması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*Sanatsal ve kültürel etkinliklere bazı velilerin ilgi azlığı</a:t>
                      </a:r>
                      <a:endParaRPr lang="tr-TR" sz="12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3156357"/>
                  </a:ext>
                </a:extLst>
              </a:tr>
            </a:tbl>
          </a:graphicData>
        </a:graphic>
      </p:graphicFrame>
    </p:spTree>
    <p:extLst>
      <p:ext uri="{BB962C8B-B14F-4D97-AF65-F5344CB8AC3E}">
        <p14:creationId xmlns:p14="http://schemas.microsoft.com/office/powerpoint/2010/main" xmlns="" val="4076311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0B9C638F-F398-4D26-86ED-22FB0C38D9A4}"/>
              </a:ext>
            </a:extLst>
          </p:cNvPr>
          <p:cNvSpPr/>
          <p:nvPr/>
        </p:nvSpPr>
        <p:spPr>
          <a:xfrm>
            <a:off x="2845177" y="363548"/>
            <a:ext cx="2119491" cy="400110"/>
          </a:xfrm>
          <a:prstGeom prst="rect">
            <a:avLst/>
          </a:prstGeom>
        </p:spPr>
        <p:txBody>
          <a:bodyPr wrap="none">
            <a:spAutoFit/>
          </a:bodyPr>
          <a:lstStyle/>
          <a:p>
            <a:r>
              <a:rPr lang="tr-TR" b="1" dirty="0">
                <a:latin typeface="Book Antiqua" panose="02040602050305030304" pitchFamily="18" charset="0"/>
                <a:ea typeface="Times New Roman" panose="02020603050405020304" pitchFamily="18" charset="0"/>
                <a:cs typeface="Times New Roman" panose="02020603050405020304" pitchFamily="18" charset="0"/>
              </a:rPr>
              <a:t>Dışsal Faktörler </a:t>
            </a:r>
            <a:endParaRPr lang="tr-TR" sz="3600" b="1" dirty="0"/>
          </a:p>
        </p:txBody>
      </p:sp>
      <p:sp>
        <p:nvSpPr>
          <p:cNvPr id="5" name="Metin kutusu 4">
            <a:extLst>
              <a:ext uri="{FF2B5EF4-FFF2-40B4-BE49-F238E27FC236}">
                <a16:creationId xmlns:a16="http://schemas.microsoft.com/office/drawing/2014/main" xmlns="" id="{CC8203D3-E771-4EE7-AFF9-7591E4A578EF}"/>
              </a:ext>
            </a:extLst>
          </p:cNvPr>
          <p:cNvSpPr txBox="1"/>
          <p:nvPr/>
        </p:nvSpPr>
        <p:spPr>
          <a:xfrm>
            <a:off x="-9766" y="9092106"/>
            <a:ext cx="462229" cy="307777"/>
          </a:xfrm>
          <a:prstGeom prst="rect">
            <a:avLst/>
          </a:prstGeom>
          <a:noFill/>
        </p:spPr>
        <p:txBody>
          <a:bodyPr wrap="square" rtlCol="0">
            <a:spAutoFit/>
          </a:bodyPr>
          <a:lstStyle/>
          <a:p>
            <a:r>
              <a:rPr lang="tr-TR" sz="1400" b="1" dirty="0"/>
              <a:t>15</a:t>
            </a:r>
          </a:p>
        </p:txBody>
      </p:sp>
      <p:graphicFrame>
        <p:nvGraphicFramePr>
          <p:cNvPr id="4" name="Tablo 3">
            <a:extLst>
              <a:ext uri="{FF2B5EF4-FFF2-40B4-BE49-F238E27FC236}">
                <a16:creationId xmlns:a16="http://schemas.microsoft.com/office/drawing/2014/main" xmlns="" id="{6C04D29B-67D4-4A63-A426-44D39D9D059D}"/>
              </a:ext>
            </a:extLst>
          </p:cNvPr>
          <p:cNvGraphicFramePr>
            <a:graphicFrameLocks noGrp="1"/>
          </p:cNvGraphicFramePr>
          <p:nvPr>
            <p:extLst>
              <p:ext uri="{D42A27DB-BD31-4B8C-83A1-F6EECF244321}">
                <p14:modId xmlns:p14="http://schemas.microsoft.com/office/powerpoint/2010/main" xmlns="" val="989651286"/>
              </p:ext>
            </p:extLst>
          </p:nvPr>
        </p:nvGraphicFramePr>
        <p:xfrm>
          <a:off x="496005" y="859960"/>
          <a:ext cx="6586966" cy="6672953"/>
        </p:xfrm>
        <a:graphic>
          <a:graphicData uri="http://schemas.openxmlformats.org/drawingml/2006/table">
            <a:tbl>
              <a:tblPr firstRow="1" firstCol="1" bandRow="1"/>
              <a:tblGrid>
                <a:gridCol w="3245643">
                  <a:extLst>
                    <a:ext uri="{9D8B030D-6E8A-4147-A177-3AD203B41FA5}">
                      <a16:colId xmlns:a16="http://schemas.microsoft.com/office/drawing/2014/main" xmlns="" val="231445089"/>
                    </a:ext>
                  </a:extLst>
                </a:gridCol>
                <a:gridCol w="3341323">
                  <a:extLst>
                    <a:ext uri="{9D8B030D-6E8A-4147-A177-3AD203B41FA5}">
                      <a16:colId xmlns:a16="http://schemas.microsoft.com/office/drawing/2014/main" xmlns="" val="2872480326"/>
                    </a:ext>
                  </a:extLst>
                </a:gridCol>
              </a:tblGrid>
              <a:tr h="376952">
                <a:tc>
                  <a:txBody>
                    <a:bodyPr/>
                    <a:lstStyle/>
                    <a:p>
                      <a:pPr algn="ctr">
                        <a:lnSpc>
                          <a:spcPct val="115000"/>
                        </a:lnSpc>
                        <a:spcAft>
                          <a:spcPts val="600"/>
                        </a:spcAft>
                        <a:tabLst>
                          <a:tab pos="1714500" algn="l"/>
                        </a:tabLst>
                      </a:pPr>
                      <a:r>
                        <a:rPr lang="tr-TR" sz="1200" b="1" dirty="0">
                          <a:effectLst/>
                          <a:latin typeface="+mn-lt"/>
                          <a:ea typeface="Arial Unicode MS" panose="020B0604020202020204" pitchFamily="34" charset="-128"/>
                          <a:cs typeface="Times New Roman" panose="02020603050405020304" pitchFamily="18" charset="0"/>
                        </a:rPr>
                        <a:t>Fırsatlarımız</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600"/>
                        </a:spcAft>
                        <a:tabLst>
                          <a:tab pos="1714500" algn="l"/>
                        </a:tabLst>
                      </a:pPr>
                      <a:r>
                        <a:rPr lang="tr-TR" sz="1200" b="1" dirty="0">
                          <a:effectLst/>
                          <a:latin typeface="+mn-lt"/>
                          <a:ea typeface="Arial Unicode MS" panose="020B0604020202020204" pitchFamily="34" charset="-128"/>
                          <a:cs typeface="Times New Roman" panose="02020603050405020304" pitchFamily="18" charset="0"/>
                        </a:rPr>
                        <a:t>Tehditlerimiz</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542714914"/>
                  </a:ext>
                </a:extLst>
              </a:tr>
              <a:tr h="6296001">
                <a:tc>
                  <a:txBody>
                    <a:bodyPr/>
                    <a:lstStyle/>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*Mülki ve yerel yetkililerle olan olumlu diyalog ve iş birliği</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*Okulumuzun diğer okullar ve kurumlarla iletişiminin güçlü olması</a:t>
                      </a:r>
                    </a:p>
                    <a:p>
                      <a:pPr algn="just">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*Hizmet </a:t>
                      </a:r>
                      <a:r>
                        <a:rPr lang="tr-TR" sz="1200" dirty="0">
                          <a:effectLst/>
                          <a:latin typeface="+mn-lt"/>
                          <a:ea typeface="Times New Roman" panose="02020603050405020304" pitchFamily="18" charset="0"/>
                          <a:cs typeface="Times New Roman" panose="02020603050405020304" pitchFamily="18" charset="0"/>
                        </a:rPr>
                        <a:t>alanların beklenti ve görüşlerinin dikkate alınması</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*Okula toplu ulaşımın kolay olması</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*Okulumuzun yakınlarında sağlık ocağı bulunması</a:t>
                      </a:r>
                    </a:p>
                    <a:p>
                      <a:pPr algn="just">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a:effectLst/>
                          <a:latin typeface="+mn-lt"/>
                          <a:ea typeface="Times New Roman" panose="02020603050405020304" pitchFamily="18" charset="0"/>
                          <a:cs typeface="Times New Roman" panose="02020603050405020304" pitchFamily="18" charset="0"/>
                        </a:rPr>
                        <a:t>İnsan kaynaklarının yeterliliği</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*Velilere kısa sürede ulaşılabilmesi</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*Eğitim kadromuzun dinamizmi</a:t>
                      </a:r>
                    </a:p>
                    <a:p>
                      <a:pPr>
                        <a:lnSpc>
                          <a:spcPct val="115000"/>
                        </a:lnSpc>
                        <a:spcAft>
                          <a:spcPts val="1000"/>
                        </a:spcAft>
                        <a:tabLst>
                          <a:tab pos="781050" algn="l"/>
                        </a:tabLst>
                      </a:pPr>
                      <a:r>
                        <a:rPr lang="tr-TR" sz="1200" dirty="0">
                          <a:effectLst/>
                          <a:latin typeface="+mn-lt"/>
                          <a:ea typeface="Arial Unicode MS" panose="020B0604020202020204" pitchFamily="34" charset="-128"/>
                          <a:cs typeface="Times New Roman" panose="02020603050405020304" pitchFamily="18" charset="0"/>
                        </a:rPr>
                        <a:t> </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*Okulumuzun çevresinde bulunan internet kafeler</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*Parçalanmış ve problemli aileler</a:t>
                      </a:r>
                    </a:p>
                    <a:p>
                      <a:pPr algn="just">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smtClean="0">
                          <a:effectLst/>
                          <a:latin typeface="Times New Roman" panose="02020603050405020304" pitchFamily="18" charset="0"/>
                          <a:ea typeface="Times New Roman" panose="02020603050405020304" pitchFamily="18" charset="0"/>
                        </a:rPr>
                        <a:t>Zorunlu harcamalar haricinde okulun diğer masraflarının veli bağışları ile karşılanmak zorunda olması</a:t>
                      </a:r>
                      <a:endParaRPr lang="tr-TR" sz="1200" dirty="0">
                        <a:effectLst/>
                        <a:latin typeface="+mn-lt"/>
                        <a:ea typeface="Times New Roman" panose="02020603050405020304" pitchFamily="18" charset="0"/>
                        <a:cs typeface="Times New Roman" panose="02020603050405020304" pitchFamily="18" charset="0"/>
                      </a:endParaRP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*Bulunduğumuz bölgenin hızlı göç alıp vermesi</a:t>
                      </a:r>
                    </a:p>
                    <a:p>
                      <a:pPr algn="just">
                        <a:lnSpc>
                          <a:spcPts val="1800"/>
                        </a:lnSpc>
                        <a:spcAft>
                          <a:spcPts val="0"/>
                        </a:spcAft>
                      </a:pPr>
                      <a:r>
                        <a:rPr lang="tr-TR" sz="1200" dirty="0">
                          <a:effectLst/>
                          <a:latin typeface="+mn-lt"/>
                          <a:ea typeface="Times New Roman" panose="02020603050405020304" pitchFamily="18" charset="0"/>
                          <a:cs typeface="Times New Roman" panose="02020603050405020304" pitchFamily="18" charset="0"/>
                        </a:rPr>
                        <a:t>*Velilerin ekonomik durumunun düşük oluşu</a:t>
                      </a:r>
                    </a:p>
                    <a:p>
                      <a:pPr algn="just">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smtClean="0">
                          <a:effectLst/>
                          <a:latin typeface="+mn-lt"/>
                          <a:ea typeface="Arial Unicode MS" panose="020B0604020202020204" pitchFamily="34" charset="-128"/>
                          <a:cs typeface="Times New Roman" panose="02020603050405020304" pitchFamily="18" charset="0"/>
                        </a:rPr>
                        <a:t>Okulun </a:t>
                      </a:r>
                      <a:r>
                        <a:rPr lang="tr-TR" sz="1200" dirty="0">
                          <a:effectLst/>
                          <a:latin typeface="+mn-lt"/>
                          <a:ea typeface="Arial Unicode MS" panose="020B0604020202020204" pitchFamily="34" charset="-128"/>
                          <a:cs typeface="Times New Roman" panose="02020603050405020304" pitchFamily="18" charset="0"/>
                        </a:rPr>
                        <a:t>şehir merkezine </a:t>
                      </a:r>
                      <a:r>
                        <a:rPr lang="tr-TR" sz="1200" dirty="0" smtClean="0">
                          <a:effectLst/>
                          <a:latin typeface="+mn-lt"/>
                          <a:ea typeface="Arial Unicode MS" panose="020B0604020202020204" pitchFamily="34" charset="-128"/>
                          <a:cs typeface="Times New Roman" panose="02020603050405020304" pitchFamily="18" charset="0"/>
                        </a:rPr>
                        <a:t>uzaklığı</a:t>
                      </a:r>
                    </a:p>
                    <a:p>
                      <a:pPr algn="just">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smtClean="0">
                          <a:effectLst/>
                          <a:latin typeface="+mn-lt"/>
                          <a:ea typeface="Calibri" panose="020F0502020204030204" pitchFamily="34" charset="0"/>
                          <a:cs typeface="Times New Roman" panose="02020603050405020304" pitchFamily="18" charset="0"/>
                        </a:rPr>
                        <a:t>Bazı öğrenci ailelerinde işsizlik ve ekonomik problemler nedeniyle geçimsizlik.</a:t>
                      </a:r>
                    </a:p>
                    <a:p>
                      <a:pPr algn="just">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smtClean="0">
                          <a:effectLst/>
                          <a:latin typeface="+mn-lt"/>
                          <a:ea typeface="Calibri" panose="020F0502020204030204" pitchFamily="34" charset="0"/>
                          <a:cs typeface="Times New Roman" panose="02020603050405020304" pitchFamily="18" charset="0"/>
                        </a:rPr>
                        <a:t>Isınma, elektrik su ve öğretmen maaşları haricinde herhangi bir ödenek olmaması.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kern="1200" dirty="0" smtClean="0">
                          <a:solidFill>
                            <a:schemeClr val="tx1"/>
                          </a:solidFill>
                          <a:effectLst/>
                          <a:latin typeface="+mn-lt"/>
                          <a:ea typeface="Times New Roman" panose="02020603050405020304" pitchFamily="18" charset="0"/>
                          <a:cs typeface="Times New Roman" panose="02020603050405020304" pitchFamily="18" charset="0"/>
                        </a:rPr>
                        <a:t>Kantinin küçük olması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*Güvenlik görevlisinin olmaması</a:t>
                      </a:r>
                    </a:p>
                    <a:p>
                      <a:pPr marL="0" algn="just" defTabSz="1022845" rtl="0" eaLnBrk="1" latinLnBrk="0" hangingPunct="1">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*Sanatsal ve kültürel etkinliklere bazı velilerin ilgi azlığı</a:t>
                      </a:r>
                      <a:endParaRPr lang="tr-TR" sz="1200" kern="1200" dirty="0" smtClean="0">
                        <a:solidFill>
                          <a:schemeClr val="tx1"/>
                        </a:solidFill>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tr-TR" sz="1200" dirty="0">
                          <a:effectLst/>
                          <a:latin typeface="+mn-lt"/>
                          <a:ea typeface="Arial Unicode MS" panose="020B0604020202020204" pitchFamily="34" charset="-128"/>
                          <a:cs typeface="Times New Roman" panose="02020603050405020304" pitchFamily="18" charset="0"/>
                        </a:rPr>
                        <a:t> </a:t>
                      </a:r>
                      <a:endParaRPr lang="tr-TR"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tabLst>
                          <a:tab pos="1143000" algn="l"/>
                        </a:tabLst>
                      </a:pPr>
                      <a:r>
                        <a:rPr lang="tr-TR" sz="1200" dirty="0">
                          <a:effectLst/>
                          <a:latin typeface="+mn-lt"/>
                          <a:ea typeface="Arial Unicode MS" panose="020B0604020202020204" pitchFamily="34" charset="-128"/>
                          <a:cs typeface="Times New Roman" panose="02020603050405020304" pitchFamily="18" charset="0"/>
                        </a:rPr>
                        <a:t> </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155411"/>
                  </a:ext>
                </a:extLst>
              </a:tr>
            </a:tbl>
          </a:graphicData>
        </a:graphic>
      </p:graphicFrame>
    </p:spTree>
    <p:extLst>
      <p:ext uri="{BB962C8B-B14F-4D97-AF65-F5344CB8AC3E}">
        <p14:creationId xmlns:p14="http://schemas.microsoft.com/office/powerpoint/2010/main" xmlns="" val="13890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DEB99449-3711-4F89-A4DC-43094E2E469D}"/>
              </a:ext>
            </a:extLst>
          </p:cNvPr>
          <p:cNvSpPr/>
          <p:nvPr/>
        </p:nvSpPr>
        <p:spPr>
          <a:xfrm>
            <a:off x="571499" y="7277492"/>
            <a:ext cx="6805613" cy="3367591"/>
          </a:xfrm>
          <a:prstGeom prst="rect">
            <a:avLst/>
          </a:prstGeom>
        </p:spPr>
        <p:txBody>
          <a:bodyPr wrap="square" lIns="91440" tIns="45721" rIns="91440" bIns="45721">
            <a:spAutoFit/>
          </a:bodyPr>
          <a:lstStyle/>
          <a:p>
            <a:pPr algn="just" defTabSz="914491">
              <a:lnSpc>
                <a:spcPct val="125000"/>
              </a:lnSpc>
            </a:pPr>
            <a:r>
              <a:rPr lang="tr-TR" sz="1000" b="1" dirty="0">
                <a:latin typeface="Book Antiqua" panose="02040602050305030304" pitchFamily="18" charset="0"/>
                <a:ea typeface="Times New Roman" panose="02020603050405020304" pitchFamily="18" charset="0"/>
                <a:cs typeface="Times New Roman" panose="02020603050405020304" pitchFamily="18" charset="0"/>
              </a:rPr>
              <a:t>Eğitim ve Öğretime Erişim Gelişim/Sorun Alanları Listesi</a:t>
            </a:r>
          </a:p>
          <a:p>
            <a:pPr marL="342900" lvl="0" indent="-342900" algn="just">
              <a:spcAft>
                <a:spcPts val="0"/>
              </a:spcAft>
              <a:buFont typeface="+mj-lt"/>
              <a:buAutoNum type="arabicPeriod"/>
              <a:tabLst>
                <a:tab pos="685800" algn="l"/>
              </a:tabLst>
            </a:pPr>
            <a:endParaRPr lang="tr-TR" sz="105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Velilerin bazılarının iletişime müsait olmaması,</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 Boşanmış, parçalanmış ailelerin çok fazla olması,</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Okul bahçesinin çok büyük okul binasının da çok küçük olması,</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 Bazı branşlarda görevlendirme ile ya da ders ücreti karşılığı çalışan öğretmenlerin bulunması ve bu öğretmenlerin okulu karşı aidiyet duygusu besleyememeleri, </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Okul çevremizde başka ilkokul olmaması nedeniyle öğrencilerin rekabet edebileceği bir ortamın olmaması, </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Okulumuzun elektrik, su, internet ve öğretmen maaşlarının karşılanıp bunların dışında hiçbir ödeneğinin olmaması,</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 Beypazarı ilçe merkezine uzak olması, </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Bazı öğrenci velilerinde işsizlik probleminin bulunması ve bu durumun velilerde aile içi sorunlara neden olması, </a:t>
            </a:r>
          </a:p>
          <a:p>
            <a:pPr marL="342900" lvl="0" indent="-342900" algn="just">
              <a:spcAft>
                <a:spcPts val="0"/>
              </a:spcAft>
              <a:buFont typeface="+mj-lt"/>
              <a:buAutoNum type="arabicPeriod"/>
              <a:tabLst>
                <a:tab pos="685800" algn="l"/>
              </a:tabLst>
            </a:pPr>
            <a:r>
              <a:rPr lang="tr-TR" sz="1050" dirty="0" smtClean="0">
                <a:latin typeface="Times New Roman" panose="02020603050405020304" pitchFamily="18" charset="0"/>
                <a:ea typeface="Times New Roman" panose="02020603050405020304" pitchFamily="18" charset="0"/>
              </a:rPr>
              <a:t>Okulun en zorunlu ihtiyaçları(elektrik, su, internet) dışında her problemi ekonomik sıkıntıları had safhada olan velilerle karşılamak zorunda olmamız. </a:t>
            </a:r>
          </a:p>
          <a:p>
            <a:pPr algn="just">
              <a:lnSpc>
                <a:spcPts val="1700"/>
              </a:lnSpc>
            </a:pPr>
            <a:r>
              <a:rPr lang="tr-TR" sz="1050" dirty="0" smtClean="0">
                <a:ea typeface="Times New Roman" panose="02020603050405020304" pitchFamily="18" charset="0"/>
                <a:cs typeface="Times New Roman" panose="02020603050405020304" pitchFamily="18" charset="0"/>
              </a:rPr>
              <a:t>10.Güvenlik </a:t>
            </a:r>
            <a:r>
              <a:rPr lang="tr-TR" sz="1050" dirty="0">
                <a:ea typeface="Times New Roman" panose="02020603050405020304" pitchFamily="18" charset="0"/>
                <a:cs typeface="Times New Roman" panose="02020603050405020304" pitchFamily="18" charset="0"/>
              </a:rPr>
              <a:t>görevlisinin olmaması</a:t>
            </a:r>
          </a:p>
          <a:p>
            <a:pPr algn="just">
              <a:lnSpc>
                <a:spcPts val="1700"/>
              </a:lnSpc>
            </a:pPr>
            <a:endParaRPr lang="tr-TR" sz="1100" dirty="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tabLst>
                <a:tab pos="685800" algn="l"/>
              </a:tabLst>
            </a:pPr>
            <a:endParaRPr lang="tr-TR" sz="110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85800" algn="l"/>
              </a:tabLst>
            </a:pPr>
            <a:endParaRPr lang="tr-TR" sz="1100" dirty="0" smtClean="0">
              <a:latin typeface="Times New Roman" panose="02020603050405020304" pitchFamily="18" charset="0"/>
              <a:ea typeface="Times New Roman" panose="02020603050405020304" pitchFamily="18" charset="0"/>
            </a:endParaRPr>
          </a:p>
          <a:p>
            <a:pPr defTabSz="1028517"/>
            <a:endParaRPr lang="tr-TR" sz="1200" b="1" u="sng"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defTabSz="1028517">
              <a:buFont typeface="Arial" panose="020B0604020202020204" pitchFamily="34" charset="0"/>
              <a:buChar char="•"/>
            </a:pPr>
            <a:endParaRPr lang="tr-TR" sz="1200" dirty="0">
              <a:solidFill>
                <a:prstClr val="black"/>
              </a:solidFill>
              <a:latin typeface="Times New Roman" panose="02020603050405020304" pitchFamily="18" charset="0"/>
              <a:cs typeface="Times New Roman" panose="02020603050405020304" pitchFamily="18" charset="0"/>
            </a:endParaRPr>
          </a:p>
        </p:txBody>
      </p:sp>
      <p:sp>
        <p:nvSpPr>
          <p:cNvPr id="10" name="Yuvarlatılmış Dikdörtgen 11">
            <a:extLst>
              <a:ext uri="{FF2B5EF4-FFF2-40B4-BE49-F238E27FC236}">
                <a16:creationId xmlns:a16="http://schemas.microsoft.com/office/drawing/2014/main" xmlns="" id="{B1B82CA5-F9AB-4238-9956-ED3EA5FE199A}"/>
              </a:ext>
            </a:extLst>
          </p:cNvPr>
          <p:cNvSpPr>
            <a:spLocks noChangeArrowheads="1"/>
          </p:cNvSpPr>
          <p:nvPr/>
        </p:nvSpPr>
        <p:spPr bwMode="auto">
          <a:xfrm>
            <a:off x="486145" y="303780"/>
            <a:ext cx="6623299" cy="20553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GELİŞİM/SORUN ALANLARI</a:t>
            </a:r>
          </a:p>
        </p:txBody>
      </p:sp>
      <p:sp>
        <p:nvSpPr>
          <p:cNvPr id="2" name="Dikdörtgen 1">
            <a:extLst>
              <a:ext uri="{FF2B5EF4-FFF2-40B4-BE49-F238E27FC236}">
                <a16:creationId xmlns:a16="http://schemas.microsoft.com/office/drawing/2014/main" xmlns="" id="{69DAD86E-57E5-4DBE-B5DC-5AB5FA6AC608}"/>
              </a:ext>
            </a:extLst>
          </p:cNvPr>
          <p:cNvSpPr/>
          <p:nvPr/>
        </p:nvSpPr>
        <p:spPr>
          <a:xfrm>
            <a:off x="486145" y="621174"/>
            <a:ext cx="6623300" cy="238488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Gelişim ve sorun alanları analizi ile GZFT analizi sonucunda ortaya çıkan sonuçların planın geleceğe yönelim bölümü ile ilişkilendirilmesi ve buradan hareketle hedef, gösterge ve eylemlerin belirlenmesi sağlanmaktadır. </a:t>
            </a:r>
          </a:p>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Gelişim ve sorun alanları ayrımında eğitim ve öğretim faaliyetlerine ilişkin üç temel tema olan Eğitime Erişim, Eğitimde Kalite ve kurumsal Kapasite kullanılmıştır. Eğitime erişim, öğrencinin eğitim faaliyetine erişmesi ve tamamlamasına ilişkin süreçleri; Eğitimde kalite, öğrencinin akademik başarısı, sosyal ve bilişsel gelişimi ve istihdamı da dâhil olmak üzere eğitim ve öğretim sürecinin hayata hazırlama evresini; Kurumsal kapasite ise kurumsal yapı, kurum kültürü, donanım, bina gibi eğitim ve öğretim sürecine destek mahiyetinde olan kapasiteyi belirtmektedir.</a:t>
            </a:r>
          </a:p>
        </p:txBody>
      </p:sp>
      <p:graphicFrame>
        <p:nvGraphicFramePr>
          <p:cNvPr id="3" name="Tablo 2">
            <a:extLst>
              <a:ext uri="{FF2B5EF4-FFF2-40B4-BE49-F238E27FC236}">
                <a16:creationId xmlns:a16="http://schemas.microsoft.com/office/drawing/2014/main" xmlns="" id="{6425416F-1307-4E0D-A426-75186DBA5141}"/>
              </a:ext>
            </a:extLst>
          </p:cNvPr>
          <p:cNvGraphicFramePr>
            <a:graphicFrameLocks noGrp="1"/>
          </p:cNvGraphicFramePr>
          <p:nvPr>
            <p:extLst>
              <p:ext uri="{D42A27DB-BD31-4B8C-83A1-F6EECF244321}">
                <p14:modId xmlns:p14="http://schemas.microsoft.com/office/powerpoint/2010/main" xmlns="" val="2752396745"/>
              </p:ext>
            </p:extLst>
          </p:nvPr>
        </p:nvGraphicFramePr>
        <p:xfrm>
          <a:off x="628650" y="3067405"/>
          <a:ext cx="6805613" cy="3466744"/>
        </p:xfrm>
        <a:graphic>
          <a:graphicData uri="http://schemas.openxmlformats.org/drawingml/2006/table">
            <a:tbl>
              <a:tblPr firstRow="1" firstCol="1" bandRow="1"/>
              <a:tblGrid>
                <a:gridCol w="2458996">
                  <a:extLst>
                    <a:ext uri="{9D8B030D-6E8A-4147-A177-3AD203B41FA5}">
                      <a16:colId xmlns:a16="http://schemas.microsoft.com/office/drawing/2014/main" xmlns="" val="2309232057"/>
                    </a:ext>
                  </a:extLst>
                </a:gridCol>
                <a:gridCol w="1969163">
                  <a:extLst>
                    <a:ext uri="{9D8B030D-6E8A-4147-A177-3AD203B41FA5}">
                      <a16:colId xmlns:a16="http://schemas.microsoft.com/office/drawing/2014/main" xmlns="" val="145756491"/>
                    </a:ext>
                  </a:extLst>
                </a:gridCol>
                <a:gridCol w="2377454">
                  <a:extLst>
                    <a:ext uri="{9D8B030D-6E8A-4147-A177-3AD203B41FA5}">
                      <a16:colId xmlns:a16="http://schemas.microsoft.com/office/drawing/2014/main" xmlns="" val="2813879985"/>
                    </a:ext>
                  </a:extLst>
                </a:gridCol>
              </a:tblGrid>
              <a:tr h="433343">
                <a:tc>
                  <a:txBody>
                    <a:bodyPr/>
                    <a:lstStyle/>
                    <a:p>
                      <a:pPr algn="just">
                        <a:lnSpc>
                          <a:spcPct val="125000"/>
                        </a:lnSpc>
                        <a:spcAft>
                          <a:spcPts val="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Eğitime Erişim</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Eğitimde Kalite</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Kurumsal Kapasite</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2060411"/>
                  </a:ext>
                </a:extLst>
              </a:tr>
              <a:tr h="433343">
                <a:tc>
                  <a:txBody>
                    <a:bodyPr/>
                    <a:lstStyle/>
                    <a:p>
                      <a:pPr marL="0" algn="just" defTabSz="914491" rtl="0" eaLnBrk="1" latinLnBrk="0" hangingPunct="1">
                        <a:lnSpc>
                          <a:spcPct val="125000"/>
                        </a:lnSpc>
                        <a:spcAft>
                          <a:spcPts val="0"/>
                        </a:spcAft>
                      </a:pPr>
                      <a:r>
                        <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Okullaşma Oranı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Akademik Başarı</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Kurumsal İletişim</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143680"/>
                  </a:ext>
                </a:extLst>
              </a:tr>
              <a:tr h="433343">
                <a:tc>
                  <a:txBody>
                    <a:bodyPr/>
                    <a:lstStyle/>
                    <a:p>
                      <a:pPr marL="0" algn="just" defTabSz="914491" rtl="0" eaLnBrk="1" latinLnBrk="0" hangingPunct="1">
                        <a:lnSpc>
                          <a:spcPct val="125000"/>
                        </a:lnSpc>
                        <a:spcAft>
                          <a:spcPts val="0"/>
                        </a:spcAft>
                      </a:pPr>
                      <a:r>
                        <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Okula Devam/ Devamsızlık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Sosyal, Kültürel ve Fiziksel Gelişim</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Kurumsal Yönetim</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7076916"/>
                  </a:ext>
                </a:extLst>
              </a:tr>
              <a:tr h="433343">
                <a:tc>
                  <a:txBody>
                    <a:bodyPr/>
                    <a:lstStyle/>
                    <a:p>
                      <a:pPr marL="0" algn="just" defTabSz="914491" rtl="0" eaLnBrk="1" latinLnBrk="0" hangingPunct="1">
                        <a:lnSpc>
                          <a:spcPct val="125000"/>
                        </a:lnSpc>
                        <a:spcAft>
                          <a:spcPts val="0"/>
                        </a:spcAft>
                      </a:pPr>
                      <a:r>
                        <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Okula Uyum, Oryantasyon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Sınıf Tekrarı</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Bina ve Yerleşke</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6196198"/>
                  </a:ext>
                </a:extLst>
              </a:tr>
              <a:tr h="433343">
                <a:tc>
                  <a:txBody>
                    <a:bodyPr/>
                    <a:lstStyle/>
                    <a:p>
                      <a:pPr marL="0" algn="just" defTabSz="914491" rtl="0" eaLnBrk="1" latinLnBrk="0" hangingPunct="1">
                        <a:lnSpc>
                          <a:spcPct val="125000"/>
                        </a:lnSpc>
                        <a:spcAft>
                          <a:spcPts val="0"/>
                        </a:spcAft>
                      </a:pPr>
                      <a:r>
                        <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Özel Eğitime İhtiyaç Duyan Bireyler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İstihdam Edilebilirlik ve Yönlendirme</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Donanım</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2156617"/>
                  </a:ext>
                </a:extLst>
              </a:tr>
              <a:tr h="433343">
                <a:tc>
                  <a:txBody>
                    <a:bodyPr/>
                    <a:lstStyle/>
                    <a:p>
                      <a:pPr marL="0" algn="just" defTabSz="914491" rtl="0" eaLnBrk="1" latinLnBrk="0" hangingPunct="1">
                        <a:lnSpc>
                          <a:spcPct val="125000"/>
                        </a:lnSpc>
                        <a:spcAft>
                          <a:spcPts val="0"/>
                        </a:spcAft>
                      </a:pPr>
                      <a:r>
                        <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Yabancı Öğrenciler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Öğretim Yöntemleri</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Temizlik, Hijyen</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3000873"/>
                  </a:ext>
                </a:extLst>
              </a:tr>
              <a:tr h="433343">
                <a:tc>
                  <a:txBody>
                    <a:bodyPr/>
                    <a:lstStyle/>
                    <a:p>
                      <a:pPr marL="0" algn="just" defTabSz="914491" rtl="0" eaLnBrk="1" latinLnBrk="0" hangingPunct="1">
                        <a:lnSpc>
                          <a:spcPct val="125000"/>
                        </a:lnSpc>
                        <a:spcAft>
                          <a:spcPts val="0"/>
                        </a:spcAft>
                      </a:pPr>
                      <a:r>
                        <a:rPr lang="tr-TR" sz="1000" kern="1200" dirty="0" smtClean="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Hayat boyu </a:t>
                      </a:r>
                      <a:r>
                        <a:rPr lang="tr-TR" sz="1000" kern="1200" dirty="0">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Öğrenme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Ders araç gereçleri</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İş Güvenliği, Okul Güvenliği</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4584802"/>
                  </a:ext>
                </a:extLst>
              </a:tr>
              <a:tr h="433343">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Taşıma ve servis</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4823445"/>
                  </a:ext>
                </a:extLst>
              </a:tr>
            </a:tbl>
          </a:graphicData>
        </a:graphic>
      </p:graphicFrame>
      <p:sp>
        <p:nvSpPr>
          <p:cNvPr id="4" name="Dikdörtgen 3">
            <a:extLst>
              <a:ext uri="{FF2B5EF4-FFF2-40B4-BE49-F238E27FC236}">
                <a16:creationId xmlns:a16="http://schemas.microsoft.com/office/drawing/2014/main" xmlns="" id="{F8FF4767-E8DF-471A-9E75-3F59C9759757}"/>
              </a:ext>
            </a:extLst>
          </p:cNvPr>
          <p:cNvSpPr/>
          <p:nvPr/>
        </p:nvSpPr>
        <p:spPr>
          <a:xfrm>
            <a:off x="465808" y="6636708"/>
            <a:ext cx="6825950"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Gelişim ve sorun alanlarına ilişkin GZFT analizinden yola çıkılarak saptamalar yapılırken yukarıdaki tabloda yer alan ayrımda belirtilen temel sorun alanlarına dikkat edilmiştir.</a:t>
            </a:r>
          </a:p>
        </p:txBody>
      </p:sp>
      <p:sp>
        <p:nvSpPr>
          <p:cNvPr id="8" name="Metin kutusu 7">
            <a:extLst>
              <a:ext uri="{FF2B5EF4-FFF2-40B4-BE49-F238E27FC236}">
                <a16:creationId xmlns:a16="http://schemas.microsoft.com/office/drawing/2014/main" xmlns="" id="{C036303E-7AF9-46EF-B714-8B0532970912}"/>
              </a:ext>
            </a:extLst>
          </p:cNvPr>
          <p:cNvSpPr txBox="1"/>
          <p:nvPr/>
        </p:nvSpPr>
        <p:spPr>
          <a:xfrm>
            <a:off x="-9766" y="9092106"/>
            <a:ext cx="462229" cy="307777"/>
          </a:xfrm>
          <a:prstGeom prst="rect">
            <a:avLst/>
          </a:prstGeom>
          <a:noFill/>
        </p:spPr>
        <p:txBody>
          <a:bodyPr wrap="square" rtlCol="0">
            <a:spAutoFit/>
          </a:bodyPr>
          <a:lstStyle/>
          <a:p>
            <a:r>
              <a:rPr lang="tr-TR" sz="1400" b="1" dirty="0"/>
              <a:t>16</a:t>
            </a:r>
          </a:p>
        </p:txBody>
      </p:sp>
    </p:spTree>
    <p:extLst>
      <p:ext uri="{BB962C8B-B14F-4D97-AF65-F5344CB8AC3E}">
        <p14:creationId xmlns:p14="http://schemas.microsoft.com/office/powerpoint/2010/main" xmlns="" val="1175185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30363" y="4228008"/>
            <a:ext cx="3662665" cy="3693321"/>
          </a:xfrm>
          <a:prstGeom prst="rect">
            <a:avLst/>
          </a:prstGeom>
        </p:spPr>
        <p:txBody>
          <a:bodyPr wrap="square" lIns="91440" tIns="45721" rIns="91440" bIns="45721">
            <a:spAutoFit/>
          </a:bodyPr>
          <a:lstStyle/>
          <a:p>
            <a:pPr marL="171450" indent="-171450" defTabSz="1028517">
              <a:buFont typeface="Arial" panose="020B0604020202020204" pitchFamily="34" charset="0"/>
              <a:buChar char="•"/>
            </a:pPr>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Kurumsal </a:t>
            </a:r>
            <a:r>
              <a:rPr lang="tr-TR" sz="18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Kapasite</a:t>
            </a:r>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Gelişim/Sorun Alanları</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Öğretmenlere </a:t>
            </a:r>
            <a:r>
              <a:rPr lang="tr-TR" sz="1200" dirty="0">
                <a:solidFill>
                  <a:prstClr val="black"/>
                </a:solidFill>
                <a:latin typeface="Times New Roman" panose="02020603050405020304" pitchFamily="18" charset="0"/>
                <a:cs typeface="Times New Roman" panose="02020603050405020304" pitchFamily="18" charset="0"/>
              </a:rPr>
              <a:t>yönelik fiziksel alan yetersizliği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 ve kurumların sosyal, kültürel, sanatsal ve sportif faaliyet alanlarının yetersizliği</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Kalabalık </a:t>
            </a:r>
            <a:r>
              <a:rPr lang="tr-TR" sz="1200" dirty="0">
                <a:solidFill>
                  <a:prstClr val="black"/>
                </a:solidFill>
                <a:latin typeface="Times New Roman" panose="02020603050405020304" pitchFamily="18" charset="0"/>
                <a:cs typeface="Times New Roman" panose="02020603050405020304" pitchFamily="18" charset="0"/>
              </a:rPr>
              <a:t>sınıflar</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Donatım </a:t>
            </a:r>
            <a:r>
              <a:rPr lang="tr-TR" sz="1200" dirty="0">
                <a:solidFill>
                  <a:prstClr val="black"/>
                </a:solidFill>
                <a:latin typeface="Times New Roman" panose="02020603050405020304" pitchFamily="18" charset="0"/>
                <a:cs typeface="Times New Roman" panose="02020603050405020304" pitchFamily="18" charset="0"/>
              </a:rPr>
              <a:t>eksiklerinin giderilmesi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Okullardaki fiziki durumun özel eğitime gereksinim duyan öğrencilere uygunluğu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Hizmet binalarının fiziki kapasitesinin yetersiz olması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Fiziki mekân sıkıntıları ve kalabalık </a:t>
            </a:r>
            <a:r>
              <a:rPr lang="tr-TR" sz="1200" dirty="0" smtClean="0">
                <a:solidFill>
                  <a:prstClr val="black"/>
                </a:solidFill>
                <a:latin typeface="Times New Roman" panose="02020603050405020304" pitchFamily="18" charset="0"/>
                <a:cs typeface="Times New Roman" panose="02020603050405020304" pitchFamily="18" charset="0"/>
              </a:rPr>
              <a:t>sınıfların problemlerinin çözülmemesi</a:t>
            </a:r>
            <a:endParaRPr lang="tr-TR" sz="1200" dirty="0">
              <a:solidFill>
                <a:prstClr val="black"/>
              </a:solidFill>
              <a:latin typeface="Times New Roman" panose="02020603050405020304" pitchFamily="18" charset="0"/>
              <a:cs typeface="Times New Roman" panose="02020603050405020304" pitchFamily="18" charset="0"/>
            </a:endParaRP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Ödeneklerin öğrenci sayısı, sınıf sayısı, okul-kurumun uzaklığı vb. kriterlere göre doğrudan okul-kurumlara </a:t>
            </a:r>
            <a:r>
              <a:rPr lang="tr-TR" sz="1200" dirty="0" smtClean="0">
                <a:solidFill>
                  <a:prstClr val="black"/>
                </a:solidFill>
                <a:latin typeface="Times New Roman" panose="02020603050405020304" pitchFamily="18" charset="0"/>
                <a:cs typeface="Times New Roman" panose="02020603050405020304" pitchFamily="18" charset="0"/>
              </a:rPr>
              <a:t>gönderilmemesi</a:t>
            </a:r>
          </a:p>
          <a:p>
            <a:pPr marL="171450" lvl="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Okul-Aile </a:t>
            </a:r>
            <a:r>
              <a:rPr lang="tr-TR" sz="1200" dirty="0">
                <a:solidFill>
                  <a:prstClr val="black"/>
                </a:solidFill>
                <a:latin typeface="Times New Roman" panose="02020603050405020304" pitchFamily="18" charset="0"/>
                <a:cs typeface="Times New Roman" panose="02020603050405020304" pitchFamily="18" charset="0"/>
              </a:rPr>
              <a:t>Birlikleri</a:t>
            </a:r>
          </a:p>
          <a:p>
            <a:pPr marL="171450" lvl="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İş </a:t>
            </a:r>
            <a:r>
              <a:rPr lang="tr-TR" sz="1200" dirty="0">
                <a:solidFill>
                  <a:prstClr val="black"/>
                </a:solidFill>
                <a:latin typeface="Times New Roman" panose="02020603050405020304" pitchFamily="18" charset="0"/>
                <a:cs typeface="Times New Roman" panose="02020603050405020304" pitchFamily="18" charset="0"/>
              </a:rPr>
              <a:t>güvenliği ve sivil savunma</a:t>
            </a:r>
          </a:p>
          <a:p>
            <a:pPr marL="171450" lvl="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Diğer kurum ve kuruluşlarla işbirliği </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Alternatif </a:t>
            </a:r>
            <a:r>
              <a:rPr lang="tr-TR" sz="1200" dirty="0">
                <a:solidFill>
                  <a:prstClr val="black"/>
                </a:solidFill>
                <a:latin typeface="Times New Roman" panose="02020603050405020304" pitchFamily="18" charset="0"/>
                <a:cs typeface="Times New Roman" panose="02020603050405020304" pitchFamily="18" charset="0"/>
              </a:rPr>
              <a:t>finansman kaynaklarının geliştirilmesi</a:t>
            </a:r>
          </a:p>
        </p:txBody>
      </p:sp>
      <p:sp>
        <p:nvSpPr>
          <p:cNvPr id="2" name="Dikdörtgen 1">
            <a:extLst>
              <a:ext uri="{FF2B5EF4-FFF2-40B4-BE49-F238E27FC236}">
                <a16:creationId xmlns:a16="http://schemas.microsoft.com/office/drawing/2014/main" xmlns="" id="{9B010403-5E3B-4033-9A7F-AD4F0CA43DE0}"/>
              </a:ext>
            </a:extLst>
          </p:cNvPr>
          <p:cNvSpPr/>
          <p:nvPr/>
        </p:nvSpPr>
        <p:spPr>
          <a:xfrm>
            <a:off x="456696" y="222589"/>
            <a:ext cx="3142847" cy="3046988"/>
          </a:xfrm>
          <a:prstGeom prst="rect">
            <a:avLst/>
          </a:prstGeom>
        </p:spPr>
        <p:txBody>
          <a:bodyPr wrap="square">
            <a:spAutoFit/>
          </a:bodyPr>
          <a:lstStyle/>
          <a:p>
            <a:pPr defTabSz="1028517"/>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 ve Öğretimde Kalite Gelişim/Sorun Alanları</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Okuma </a:t>
            </a:r>
            <a:r>
              <a:rPr lang="tr-TR" sz="1200" dirty="0">
                <a:solidFill>
                  <a:prstClr val="black"/>
                </a:solidFill>
                <a:latin typeface="Times New Roman" panose="02020603050405020304" pitchFamily="18" charset="0"/>
                <a:cs typeface="Times New Roman" panose="02020603050405020304" pitchFamily="18" charset="0"/>
              </a:rPr>
              <a:t>kültürü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 sağlığı ve hijyen </a:t>
            </a:r>
            <a:endParaRPr lang="tr-TR" sz="1200" dirty="0" smtClean="0">
              <a:solidFill>
                <a:prstClr val="black"/>
              </a:solidFill>
              <a:latin typeface="Times New Roman" panose="02020603050405020304" pitchFamily="18" charset="0"/>
              <a:cs typeface="Times New Roman" panose="02020603050405020304" pitchFamily="18" charset="0"/>
            </a:endParaRP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Öğrencilere </a:t>
            </a:r>
            <a:r>
              <a:rPr lang="tr-TR" sz="1200" dirty="0">
                <a:solidFill>
                  <a:prstClr val="black"/>
                </a:solidFill>
                <a:latin typeface="Times New Roman" panose="02020603050405020304" pitchFamily="18" charset="0"/>
                <a:cs typeface="Times New Roman" panose="02020603050405020304" pitchFamily="18" charset="0"/>
              </a:rPr>
              <a:t>yönelik oryantasyon faaliyetleri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Eğitim öğretim sürecinde sanatsal, sportif ve kültürel faaliyetler</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Öğretmenlere </a:t>
            </a:r>
            <a:r>
              <a:rPr lang="tr-TR" sz="1200" dirty="0">
                <a:solidFill>
                  <a:prstClr val="black"/>
                </a:solidFill>
                <a:latin typeface="Times New Roman" panose="02020603050405020304" pitchFamily="18" charset="0"/>
                <a:cs typeface="Times New Roman" panose="02020603050405020304" pitchFamily="18" charset="0"/>
              </a:rPr>
              <a:t>yönelik </a:t>
            </a:r>
            <a:r>
              <a:rPr lang="tr-TR" sz="1200" dirty="0" err="1">
                <a:solidFill>
                  <a:prstClr val="black"/>
                </a:solidFill>
                <a:latin typeface="Times New Roman" panose="02020603050405020304" pitchFamily="18" charset="0"/>
                <a:cs typeface="Times New Roman" panose="02020603050405020304" pitchFamily="18" charset="0"/>
              </a:rPr>
              <a:t>hizmetiçi</a:t>
            </a:r>
            <a:r>
              <a:rPr lang="tr-TR" sz="1200" dirty="0">
                <a:solidFill>
                  <a:prstClr val="black"/>
                </a:solidFill>
                <a:latin typeface="Times New Roman" panose="02020603050405020304" pitchFamily="18" charset="0"/>
                <a:cs typeface="Times New Roman" panose="02020603050405020304" pitchFamily="18" charset="0"/>
              </a:rPr>
              <a:t> eğitimler</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Öğretmen yeterlilikleri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Eğitimde bilgi ve iletişim teknolojilerinin </a:t>
            </a:r>
            <a:r>
              <a:rPr lang="tr-TR" sz="1200" dirty="0" smtClean="0">
                <a:solidFill>
                  <a:prstClr val="black"/>
                </a:solidFill>
                <a:latin typeface="Times New Roman" panose="02020603050405020304" pitchFamily="18" charset="0"/>
                <a:cs typeface="Times New Roman" panose="02020603050405020304" pitchFamily="18" charset="0"/>
              </a:rPr>
              <a:t>kullanımı</a:t>
            </a:r>
            <a:endParaRPr lang="tr-TR" sz="1200" dirty="0">
              <a:solidFill>
                <a:prstClr val="black"/>
              </a:solidFill>
              <a:latin typeface="Times New Roman" panose="02020603050405020304" pitchFamily="18" charset="0"/>
              <a:cs typeface="Times New Roman" panose="02020603050405020304" pitchFamily="18" charset="0"/>
            </a:endParaRP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Eğitsel </a:t>
            </a:r>
            <a:r>
              <a:rPr lang="tr-TR" sz="1200" dirty="0">
                <a:solidFill>
                  <a:prstClr val="black"/>
                </a:solidFill>
                <a:latin typeface="Times New Roman" panose="02020603050405020304" pitchFamily="18" charset="0"/>
                <a:cs typeface="Times New Roman" panose="02020603050405020304" pitchFamily="18" charset="0"/>
              </a:rPr>
              <a:t>değerlendirme ve tanılama</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Eğitsel, </a:t>
            </a:r>
            <a:r>
              <a:rPr lang="tr-TR" sz="1200" dirty="0">
                <a:solidFill>
                  <a:prstClr val="black"/>
                </a:solidFill>
                <a:latin typeface="Times New Roman" panose="02020603050405020304" pitchFamily="18" charset="0"/>
                <a:cs typeface="Times New Roman" panose="02020603050405020304" pitchFamily="18" charset="0"/>
              </a:rPr>
              <a:t>kişisel rehberlik hizmetleri</a:t>
            </a:r>
          </a:p>
          <a:p>
            <a:pPr marL="171450" indent="-171450" defTabSz="1028517">
              <a:buFont typeface="Arial" panose="020B0604020202020204" pitchFamily="34" charset="0"/>
              <a:buChar char="•"/>
            </a:pPr>
            <a:r>
              <a:rPr lang="tr-TR" sz="1200" dirty="0" smtClean="0">
                <a:solidFill>
                  <a:prstClr val="black"/>
                </a:solidFill>
                <a:latin typeface="Times New Roman" panose="02020603050405020304" pitchFamily="18" charset="0"/>
                <a:cs typeface="Times New Roman" panose="02020603050405020304" pitchFamily="18" charset="0"/>
              </a:rPr>
              <a:t>Uluslararası </a:t>
            </a:r>
            <a:r>
              <a:rPr lang="tr-TR" sz="1200" dirty="0">
                <a:solidFill>
                  <a:prstClr val="black"/>
                </a:solidFill>
                <a:latin typeface="Times New Roman" panose="02020603050405020304" pitchFamily="18" charset="0"/>
                <a:cs typeface="Times New Roman" panose="02020603050405020304" pitchFamily="18" charset="0"/>
              </a:rPr>
              <a:t>hareketlilik programlarına katılım</a:t>
            </a:r>
          </a:p>
          <a:p>
            <a:pPr marL="171450" indent="-171450" defTabSz="1028517">
              <a:buFont typeface="Arial" panose="020B0604020202020204" pitchFamily="34" charset="0"/>
              <a:buChar char="•"/>
            </a:pPr>
            <a:endParaRPr lang="tr-TR" sz="1200" dirty="0">
              <a:solidFill>
                <a:prstClr val="black"/>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xmlns="" id="{087AEF74-6C99-4ADF-A23B-9D70CB9DB0EE}"/>
              </a:ext>
            </a:extLst>
          </p:cNvPr>
          <p:cNvSpPr txBox="1"/>
          <p:nvPr/>
        </p:nvSpPr>
        <p:spPr>
          <a:xfrm>
            <a:off x="-9766" y="9092106"/>
            <a:ext cx="462229" cy="307777"/>
          </a:xfrm>
          <a:prstGeom prst="rect">
            <a:avLst/>
          </a:prstGeom>
          <a:noFill/>
        </p:spPr>
        <p:txBody>
          <a:bodyPr wrap="square" rtlCol="0">
            <a:spAutoFit/>
          </a:bodyPr>
          <a:lstStyle/>
          <a:p>
            <a:r>
              <a:rPr lang="tr-TR" sz="1400" b="1" dirty="0"/>
              <a:t>17</a:t>
            </a:r>
          </a:p>
        </p:txBody>
      </p:sp>
    </p:spTree>
    <p:extLst>
      <p:ext uri="{BB962C8B-B14F-4D97-AF65-F5344CB8AC3E}">
        <p14:creationId xmlns:p14="http://schemas.microsoft.com/office/powerpoint/2010/main" xmlns="" val="187211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265169" y="5976218"/>
            <a:ext cx="3060000" cy="812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3200" b="1" dirty="0">
                <a:solidFill>
                  <a:prstClr val="white"/>
                </a:solidFill>
                <a:effectLst>
                  <a:outerShdw blurRad="38100" dist="38100" dir="2700000" algn="tl">
                    <a:srgbClr val="000000">
                      <a:alpha val="43137"/>
                    </a:srgbClr>
                  </a:outerShdw>
                </a:effectLst>
                <a:latin typeface="Verdana"/>
              </a:rPr>
              <a:t>MİSYON</a:t>
            </a:r>
          </a:p>
        </p:txBody>
      </p:sp>
      <p:sp>
        <p:nvSpPr>
          <p:cNvPr id="16" name="Dikdörtgen 15"/>
          <p:cNvSpPr/>
          <p:nvPr/>
        </p:nvSpPr>
        <p:spPr>
          <a:xfrm>
            <a:off x="3309869" y="7136520"/>
            <a:ext cx="3060000" cy="812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3200" b="1" dirty="0">
                <a:solidFill>
                  <a:prstClr val="white"/>
                </a:solidFill>
                <a:effectLst>
                  <a:outerShdw blurRad="38100" dist="38100" dir="2700000" algn="tl">
                    <a:srgbClr val="000000">
                      <a:alpha val="43137"/>
                    </a:srgbClr>
                  </a:outerShdw>
                </a:effectLst>
                <a:latin typeface="Verdana"/>
              </a:rPr>
              <a:t>VİZYON</a:t>
            </a:r>
          </a:p>
        </p:txBody>
      </p:sp>
      <p:sp>
        <p:nvSpPr>
          <p:cNvPr id="17" name="Dikdörtgen 16"/>
          <p:cNvSpPr/>
          <p:nvPr/>
        </p:nvSpPr>
        <p:spPr>
          <a:xfrm>
            <a:off x="1308895" y="8403714"/>
            <a:ext cx="5060975" cy="812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3200" b="1" dirty="0">
                <a:solidFill>
                  <a:prstClr val="white"/>
                </a:solidFill>
                <a:effectLst>
                  <a:outerShdw blurRad="38100" dist="38100" dir="2700000" algn="tl">
                    <a:srgbClr val="000000">
                      <a:alpha val="43137"/>
                    </a:srgbClr>
                  </a:outerShdw>
                </a:effectLst>
                <a:latin typeface="Verdana"/>
              </a:rPr>
              <a:t>TEMEL DEĞERLER</a:t>
            </a:r>
          </a:p>
        </p:txBody>
      </p:sp>
      <p:pic>
        <p:nvPicPr>
          <p:cNvPr id="18" name="Picture 3" descr="C:\Users\TAYFUN ÖZTÜRK\Desktop\GGG.pn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1408867" y="1391867"/>
            <a:ext cx="4638791" cy="328244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Metin kutusu 8"/>
          <p:cNvSpPr txBox="1"/>
          <p:nvPr/>
        </p:nvSpPr>
        <p:spPr>
          <a:xfrm>
            <a:off x="251736" y="8959069"/>
            <a:ext cx="462132" cy="307824"/>
          </a:xfrm>
          <a:prstGeom prst="rect">
            <a:avLst/>
          </a:prstGeom>
          <a:noFill/>
        </p:spPr>
        <p:txBody>
          <a:bodyPr wrap="square" rtlCol="0">
            <a:spAutoFit/>
          </a:bodyPr>
          <a:lstStyle/>
          <a:p>
            <a:pPr algn="ctr" defTabSz="1028517"/>
            <a:r>
              <a:rPr lang="tr-TR" sz="1400" b="1" dirty="0">
                <a:solidFill>
                  <a:prstClr val="black"/>
                </a:solidFill>
                <a:latin typeface="Verdana"/>
              </a:rPr>
              <a:t>19</a:t>
            </a:r>
          </a:p>
        </p:txBody>
      </p:sp>
      <p:sp>
        <p:nvSpPr>
          <p:cNvPr id="2" name="Dikdörtgen 1"/>
          <p:cNvSpPr/>
          <p:nvPr/>
        </p:nvSpPr>
        <p:spPr>
          <a:xfrm>
            <a:off x="2490291" y="757437"/>
            <a:ext cx="3188693" cy="723275"/>
          </a:xfrm>
          <a:prstGeom prst="rect">
            <a:avLst/>
          </a:prstGeom>
        </p:spPr>
        <p:txBody>
          <a:bodyPr wrap="none">
            <a:spAutoFit/>
          </a:bodyPr>
          <a:lstStyle/>
          <a:p>
            <a:pPr lvl="0" algn="ctr" defTabSz="1023006"/>
            <a:r>
              <a:rPr lang="tr-TR" sz="4100" b="1" kern="10" dirty="0">
                <a:ln w="50800"/>
                <a:solidFill>
                  <a:srgbClr val="000000">
                    <a:shade val="50000"/>
                  </a:srgbClr>
                </a:solidFill>
                <a:latin typeface="Bookman Old Style" panose="02050604050505020204" pitchFamily="18" charset="0"/>
                <a:cs typeface="Times New Roman"/>
              </a:rPr>
              <a:t>III. BÖLÜM</a:t>
            </a:r>
          </a:p>
        </p:txBody>
      </p:sp>
    </p:spTree>
    <p:extLst>
      <p:ext uri="{BB962C8B-B14F-4D97-AF65-F5344CB8AC3E}">
        <p14:creationId xmlns:p14="http://schemas.microsoft.com/office/powerpoint/2010/main" xmlns="" val="2939832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439670" y="362860"/>
            <a:ext cx="6620088" cy="360055"/>
            <a:chOff x="542115" y="3383314"/>
            <a:chExt cx="5975601" cy="285751"/>
          </a:xfrm>
        </p:grpSpPr>
        <p:sp>
          <p:nvSpPr>
            <p:cNvPr id="18" name="Yuvarlatılmış Dikdörtgen 17"/>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defTabSz="1028517"/>
              <a:r>
                <a:rPr lang="tr-TR" sz="1400" b="1" dirty="0">
                  <a:solidFill>
                    <a:prstClr val="white"/>
                  </a:solidFill>
                  <a:latin typeface="Calibri"/>
                  <a:cs typeface="Arial" pitchFamily="34" charset="0"/>
                </a:rPr>
                <a:t>MİSYON VİZYON TEMEL DEĞERLER</a:t>
              </a:r>
            </a:p>
          </p:txBody>
        </p:sp>
        <p:sp>
          <p:nvSpPr>
            <p:cNvPr id="19" name="Yuvarlatılmış Dikdörtgen 18"/>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028517"/>
              <a:r>
                <a:rPr lang="tr-TR" sz="1400" b="1" dirty="0">
                  <a:solidFill>
                    <a:prstClr val="white"/>
                  </a:solidFill>
                  <a:effectLst>
                    <a:outerShdw blurRad="38100" dist="38100" dir="2700000" algn="tl">
                      <a:srgbClr val="000000">
                        <a:alpha val="43137"/>
                      </a:srgbClr>
                    </a:outerShdw>
                  </a:effectLst>
                  <a:latin typeface="Calibri"/>
                </a:rPr>
                <a:t>3.1.</a:t>
              </a:r>
            </a:p>
          </p:txBody>
        </p:sp>
      </p:grpSp>
      <p:grpSp>
        <p:nvGrpSpPr>
          <p:cNvPr id="15" name="Grup 14"/>
          <p:cNvGrpSpPr/>
          <p:nvPr/>
        </p:nvGrpSpPr>
        <p:grpSpPr>
          <a:xfrm>
            <a:off x="478563" y="930223"/>
            <a:ext cx="6510325" cy="734171"/>
            <a:chOff x="183515" y="85662"/>
            <a:chExt cx="6674485" cy="734059"/>
          </a:xfrm>
        </p:grpSpPr>
        <p:sp>
          <p:nvSpPr>
            <p:cNvPr id="20" name="Çapraz Şerit 19"/>
            <p:cNvSpPr/>
            <p:nvPr/>
          </p:nvSpPr>
          <p:spPr>
            <a:xfrm rot="18755936">
              <a:off x="300355" y="198692"/>
              <a:ext cx="537845" cy="523875"/>
            </a:xfrm>
            <a:prstGeom prst="diagStripe">
              <a:avLst>
                <a:gd name="adj" fmla="val 0"/>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8517"/>
              <a:endParaRPr lang="tr-TR" sz="2025">
                <a:solidFill>
                  <a:prstClr val="black"/>
                </a:solidFill>
                <a:latin typeface="Calibri"/>
              </a:endParaRPr>
            </a:p>
          </p:txBody>
        </p:sp>
        <p:sp>
          <p:nvSpPr>
            <p:cNvPr id="21" name="Çapraz Şerit 20"/>
            <p:cNvSpPr/>
            <p:nvPr/>
          </p:nvSpPr>
          <p:spPr>
            <a:xfrm rot="7759180">
              <a:off x="6219790" y="311722"/>
              <a:ext cx="540385" cy="475614"/>
            </a:xfrm>
            <a:prstGeom prst="diagStripe">
              <a:avLst>
                <a:gd name="adj" fmla="val 1565"/>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8517"/>
              <a:endParaRPr lang="tr-TR" sz="2025">
                <a:solidFill>
                  <a:prstClr val="black"/>
                </a:solidFill>
                <a:latin typeface="Calibri"/>
              </a:endParaRPr>
            </a:p>
          </p:txBody>
        </p:sp>
        <p:sp>
          <p:nvSpPr>
            <p:cNvPr id="22" name="Dikdörtgen 21"/>
            <p:cNvSpPr/>
            <p:nvPr/>
          </p:nvSpPr>
          <p:spPr>
            <a:xfrm>
              <a:off x="183515" y="85662"/>
              <a:ext cx="6674485" cy="40259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8517">
                <a:lnSpc>
                  <a:spcPct val="115000"/>
                </a:lnSpc>
                <a:spcAft>
                  <a:spcPts val="1000"/>
                </a:spcAft>
              </a:pPr>
              <a:r>
                <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MİSYON</a:t>
              </a:r>
            </a:p>
          </p:txBody>
        </p:sp>
      </p:grpSp>
      <p:grpSp>
        <p:nvGrpSpPr>
          <p:cNvPr id="23" name="Grup 22"/>
          <p:cNvGrpSpPr/>
          <p:nvPr/>
        </p:nvGrpSpPr>
        <p:grpSpPr>
          <a:xfrm>
            <a:off x="478563" y="2987936"/>
            <a:ext cx="6510325" cy="734171"/>
            <a:chOff x="183515" y="85662"/>
            <a:chExt cx="6674485" cy="734059"/>
          </a:xfrm>
        </p:grpSpPr>
        <p:sp>
          <p:nvSpPr>
            <p:cNvPr id="24" name="Çapraz Şerit 23"/>
            <p:cNvSpPr/>
            <p:nvPr/>
          </p:nvSpPr>
          <p:spPr>
            <a:xfrm rot="18755936">
              <a:off x="300355" y="198692"/>
              <a:ext cx="537845" cy="523875"/>
            </a:xfrm>
            <a:prstGeom prst="diagStripe">
              <a:avLst>
                <a:gd name="adj" fmla="val 0"/>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8517"/>
              <a:endParaRPr lang="tr-TR" sz="2025">
                <a:solidFill>
                  <a:prstClr val="black"/>
                </a:solidFill>
                <a:latin typeface="Calibri"/>
              </a:endParaRPr>
            </a:p>
          </p:txBody>
        </p:sp>
        <p:sp>
          <p:nvSpPr>
            <p:cNvPr id="25" name="Çapraz Şerit 24"/>
            <p:cNvSpPr/>
            <p:nvPr/>
          </p:nvSpPr>
          <p:spPr>
            <a:xfrm rot="7759180">
              <a:off x="6219790" y="311722"/>
              <a:ext cx="540385" cy="475614"/>
            </a:xfrm>
            <a:prstGeom prst="diagStripe">
              <a:avLst>
                <a:gd name="adj" fmla="val 1565"/>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8517"/>
              <a:endParaRPr lang="tr-TR" sz="2025">
                <a:solidFill>
                  <a:prstClr val="black"/>
                </a:solidFill>
                <a:latin typeface="Calibri"/>
              </a:endParaRPr>
            </a:p>
          </p:txBody>
        </p:sp>
        <p:sp>
          <p:nvSpPr>
            <p:cNvPr id="26" name="Dikdörtgen 25"/>
            <p:cNvSpPr/>
            <p:nvPr/>
          </p:nvSpPr>
          <p:spPr>
            <a:xfrm>
              <a:off x="183515" y="85662"/>
              <a:ext cx="6674485" cy="40259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8517">
                <a:lnSpc>
                  <a:spcPct val="115000"/>
                </a:lnSpc>
                <a:spcAft>
                  <a:spcPts val="1000"/>
                </a:spcAft>
              </a:pPr>
              <a:r>
                <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VİZYON</a:t>
              </a:r>
            </a:p>
          </p:txBody>
        </p:sp>
      </p:grpSp>
      <p:grpSp>
        <p:nvGrpSpPr>
          <p:cNvPr id="27" name="Grup 26"/>
          <p:cNvGrpSpPr/>
          <p:nvPr/>
        </p:nvGrpSpPr>
        <p:grpSpPr>
          <a:xfrm>
            <a:off x="478563" y="4791610"/>
            <a:ext cx="6510325" cy="734171"/>
            <a:chOff x="183515" y="85662"/>
            <a:chExt cx="6674485" cy="734059"/>
          </a:xfrm>
        </p:grpSpPr>
        <p:sp>
          <p:nvSpPr>
            <p:cNvPr id="28" name="Çapraz Şerit 27"/>
            <p:cNvSpPr/>
            <p:nvPr/>
          </p:nvSpPr>
          <p:spPr>
            <a:xfrm rot="18755936">
              <a:off x="300355" y="198692"/>
              <a:ext cx="537845" cy="523875"/>
            </a:xfrm>
            <a:prstGeom prst="diagStripe">
              <a:avLst>
                <a:gd name="adj" fmla="val 0"/>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8517"/>
              <a:endParaRPr lang="tr-TR" sz="2025">
                <a:solidFill>
                  <a:prstClr val="black"/>
                </a:solidFill>
                <a:latin typeface="Calibri"/>
              </a:endParaRPr>
            </a:p>
          </p:txBody>
        </p:sp>
        <p:sp>
          <p:nvSpPr>
            <p:cNvPr id="29" name="Çapraz Şerit 28"/>
            <p:cNvSpPr/>
            <p:nvPr/>
          </p:nvSpPr>
          <p:spPr>
            <a:xfrm rot="7759180">
              <a:off x="6219790" y="311722"/>
              <a:ext cx="540385" cy="475614"/>
            </a:xfrm>
            <a:prstGeom prst="diagStripe">
              <a:avLst>
                <a:gd name="adj" fmla="val 1565"/>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8517"/>
              <a:endParaRPr lang="tr-TR" sz="2025">
                <a:solidFill>
                  <a:prstClr val="black"/>
                </a:solidFill>
                <a:latin typeface="Calibri"/>
              </a:endParaRPr>
            </a:p>
          </p:txBody>
        </p:sp>
        <p:sp>
          <p:nvSpPr>
            <p:cNvPr id="30" name="Dikdörtgen 29"/>
            <p:cNvSpPr/>
            <p:nvPr/>
          </p:nvSpPr>
          <p:spPr>
            <a:xfrm>
              <a:off x="183515" y="85662"/>
              <a:ext cx="6674485" cy="40259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8517">
                <a:lnSpc>
                  <a:spcPct val="115000"/>
                </a:lnSpc>
                <a:spcAft>
                  <a:spcPts val="1000"/>
                </a:spcAft>
              </a:pPr>
              <a:r>
                <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TEMEL DEĞERLER</a:t>
              </a:r>
            </a:p>
          </p:txBody>
        </p:sp>
      </p:grpSp>
      <p:sp>
        <p:nvSpPr>
          <p:cNvPr id="32" name="Metin kutusu 31">
            <a:extLst>
              <a:ext uri="{FF2B5EF4-FFF2-40B4-BE49-F238E27FC236}">
                <a16:creationId xmlns:a16="http://schemas.microsoft.com/office/drawing/2014/main" xmlns="" id="{0F4AAB49-FDAF-4452-B66F-3ACE0713F5EF}"/>
              </a:ext>
            </a:extLst>
          </p:cNvPr>
          <p:cNvSpPr txBox="1"/>
          <p:nvPr/>
        </p:nvSpPr>
        <p:spPr>
          <a:xfrm>
            <a:off x="-9766" y="9092106"/>
            <a:ext cx="462229" cy="307777"/>
          </a:xfrm>
          <a:prstGeom prst="rect">
            <a:avLst/>
          </a:prstGeom>
          <a:noFill/>
        </p:spPr>
        <p:txBody>
          <a:bodyPr wrap="square" rtlCol="0">
            <a:spAutoFit/>
          </a:bodyPr>
          <a:lstStyle/>
          <a:p>
            <a:r>
              <a:rPr lang="tr-TR" sz="1400" b="1" dirty="0"/>
              <a:t>20</a:t>
            </a:r>
          </a:p>
        </p:txBody>
      </p:sp>
      <p:sp>
        <p:nvSpPr>
          <p:cNvPr id="2" name="Dikdörtgen 1"/>
          <p:cNvSpPr/>
          <p:nvPr/>
        </p:nvSpPr>
        <p:spPr>
          <a:xfrm>
            <a:off x="854836" y="1440773"/>
            <a:ext cx="5775085" cy="1200329"/>
          </a:xfrm>
          <a:prstGeom prst="rect">
            <a:avLst/>
          </a:prstGeom>
        </p:spPr>
        <p:txBody>
          <a:bodyPr wrap="square">
            <a:spAutoFit/>
          </a:bodyPr>
          <a:lstStyle/>
          <a:p>
            <a:r>
              <a:rPr lang="tr-TR" sz="1200" dirty="0"/>
              <a:t>Milli Eğitim Temel Kanununda yer alan genel ve özel amaçlara uygun olarak; sağlam karakterli, dürüst, kuvvetli bir vatan ve millet sevgisi olan, insani, milli ve ahlaki değerlerle donanmış, ülkesine yararlı, okuyan, inceleyen, araştıran, mili ve evrensel değerleri tanıyan benimseyen, araştırmacı, sorgulayıcı, kendi ayakları üzerinde durabilen, kendi düşüncelerini savunurken başkalarının düşünce ve haklarına saygı gösteren, görev ve sorumluluklarının bilincinde olan öğrenciler yetiştirmek</a:t>
            </a:r>
          </a:p>
        </p:txBody>
      </p:sp>
      <p:sp>
        <p:nvSpPr>
          <p:cNvPr id="3" name="Dikdörtgen 2"/>
          <p:cNvSpPr/>
          <p:nvPr/>
        </p:nvSpPr>
        <p:spPr>
          <a:xfrm>
            <a:off x="992777" y="3405262"/>
            <a:ext cx="5495110" cy="830997"/>
          </a:xfrm>
          <a:prstGeom prst="rect">
            <a:avLst/>
          </a:prstGeom>
        </p:spPr>
        <p:txBody>
          <a:bodyPr wrap="square">
            <a:spAutoFit/>
          </a:bodyPr>
          <a:lstStyle/>
          <a:p>
            <a:endParaRPr lang="tr-TR" sz="1200" dirty="0" smtClean="0"/>
          </a:p>
          <a:p>
            <a:r>
              <a:rPr lang="tr-TR" sz="1200" dirty="0" smtClean="0"/>
              <a:t>Türk </a:t>
            </a:r>
            <a:r>
              <a:rPr lang="tr-TR" sz="1200" dirty="0"/>
              <a:t>Milli Eğitim sisteminin genel amaç ve temel ilkeleri doğrultusunda; öğrenme için her türlü fırsatın sağlandığı bilgili, becerili ve iyi bir ahlâka sahip nitelikli öğrencilerin yetiştirildiği, tercih edilen bir okul olmaktır.</a:t>
            </a:r>
          </a:p>
        </p:txBody>
      </p:sp>
      <p:sp>
        <p:nvSpPr>
          <p:cNvPr id="5" name="Dikdörtgen 4"/>
          <p:cNvSpPr/>
          <p:nvPr/>
        </p:nvSpPr>
        <p:spPr>
          <a:xfrm>
            <a:off x="992776" y="5302160"/>
            <a:ext cx="5738949" cy="1200329"/>
          </a:xfrm>
          <a:prstGeom prst="rect">
            <a:avLst/>
          </a:prstGeom>
        </p:spPr>
        <p:txBody>
          <a:bodyPr wrap="square">
            <a:spAutoFit/>
          </a:bodyPr>
          <a:lstStyle/>
          <a:p>
            <a:r>
              <a:rPr lang="tr-TR" sz="1200" dirty="0" smtClean="0"/>
              <a:t>1.Okulumuzda </a:t>
            </a:r>
            <a:r>
              <a:rPr lang="tr-TR" sz="1200" dirty="0"/>
              <a:t>öğrenme temel ihtiyaç kabul edilmektedir.</a:t>
            </a:r>
          </a:p>
          <a:p>
            <a:r>
              <a:rPr lang="tr-TR" sz="1200" dirty="0"/>
              <a:t>2. Öğrencilerimizi Türk Milli Eğitiminin Genel Amaçları doğrultusunda yetiştirmeye çalışmak.</a:t>
            </a:r>
          </a:p>
          <a:p>
            <a:r>
              <a:rPr lang="tr-TR" sz="1200" dirty="0"/>
              <a:t>3.İnsan hakları evrensel beyannamesi doğrultusunda çocuklarımızı severiz.</a:t>
            </a:r>
          </a:p>
          <a:p>
            <a:r>
              <a:rPr lang="tr-TR" sz="1200" dirty="0"/>
              <a:t>4.Okulumuzdaki her öğrenci bizim çocuğumuz olabilirdi.</a:t>
            </a:r>
          </a:p>
          <a:p>
            <a:r>
              <a:rPr lang="tr-TR" sz="1200" dirty="0"/>
              <a:t>5.Öğrenciler tüm çalışmalarımızın odak noktasıdır ve amaçlarımıza temel oluşturur.</a:t>
            </a:r>
          </a:p>
        </p:txBody>
      </p:sp>
    </p:spTree>
    <p:extLst>
      <p:ext uri="{BB962C8B-B14F-4D97-AF65-F5344CB8AC3E}">
        <p14:creationId xmlns:p14="http://schemas.microsoft.com/office/powerpoint/2010/main" xmlns="" val="2747188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102501" y="5571388"/>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TEMALAR</a:t>
            </a:r>
          </a:p>
        </p:txBody>
      </p:sp>
      <p:sp>
        <p:nvSpPr>
          <p:cNvPr id="16" name="Dikdörtgen 15"/>
          <p:cNvSpPr/>
          <p:nvPr/>
        </p:nvSpPr>
        <p:spPr>
          <a:xfrm>
            <a:off x="2728101" y="7811688"/>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HEDEFLER</a:t>
            </a:r>
          </a:p>
        </p:txBody>
      </p:sp>
      <p:sp>
        <p:nvSpPr>
          <p:cNvPr id="17" name="Dikdörtgen 16"/>
          <p:cNvSpPr/>
          <p:nvPr/>
        </p:nvSpPr>
        <p:spPr>
          <a:xfrm>
            <a:off x="1935993" y="6720117"/>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AMAÇLAR</a:t>
            </a:r>
          </a:p>
        </p:txBody>
      </p:sp>
      <p:pic>
        <p:nvPicPr>
          <p:cNvPr id="1026" name="Picture 2" descr="C:\Users\TAYFUN ÖZTÜRK\Desktop\hedeflerimiz kopya.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377770" y="1819559"/>
            <a:ext cx="4179653" cy="254356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Metin kutusu 7"/>
          <p:cNvSpPr txBox="1"/>
          <p:nvPr/>
        </p:nvSpPr>
        <p:spPr>
          <a:xfrm>
            <a:off x="315080" y="9044354"/>
            <a:ext cx="462132" cy="307824"/>
          </a:xfrm>
          <a:prstGeom prst="rect">
            <a:avLst/>
          </a:prstGeom>
          <a:noFill/>
        </p:spPr>
        <p:txBody>
          <a:bodyPr wrap="square" rtlCol="0">
            <a:spAutoFit/>
          </a:bodyPr>
          <a:lstStyle/>
          <a:p>
            <a:pPr algn="ctr" defTabSz="1028517"/>
            <a:r>
              <a:rPr lang="tr-TR" sz="1400" b="1" dirty="0">
                <a:solidFill>
                  <a:prstClr val="black"/>
                </a:solidFill>
                <a:latin typeface="Verdana"/>
              </a:rPr>
              <a:t>21</a:t>
            </a:r>
          </a:p>
        </p:txBody>
      </p:sp>
      <p:sp>
        <p:nvSpPr>
          <p:cNvPr id="9" name="Dikdörtgen 8"/>
          <p:cNvSpPr/>
          <p:nvPr/>
        </p:nvSpPr>
        <p:spPr>
          <a:xfrm>
            <a:off x="3515783" y="8945716"/>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STRATEJİLER</a:t>
            </a:r>
          </a:p>
        </p:txBody>
      </p:sp>
      <p:sp>
        <p:nvSpPr>
          <p:cNvPr id="2" name="Dikdörtgen 1"/>
          <p:cNvSpPr/>
          <p:nvPr/>
        </p:nvSpPr>
        <p:spPr>
          <a:xfrm>
            <a:off x="2410408" y="853788"/>
            <a:ext cx="3147015" cy="723275"/>
          </a:xfrm>
          <a:prstGeom prst="rect">
            <a:avLst/>
          </a:prstGeom>
        </p:spPr>
        <p:txBody>
          <a:bodyPr wrap="none">
            <a:spAutoFit/>
          </a:bodyPr>
          <a:lstStyle/>
          <a:p>
            <a:pPr lvl="0" algn="ctr" defTabSz="1023006"/>
            <a:r>
              <a:rPr lang="tr-TR" sz="4100" b="1" kern="10" dirty="0" smtClean="0">
                <a:ln w="50800"/>
                <a:solidFill>
                  <a:srgbClr val="000000">
                    <a:shade val="50000"/>
                  </a:srgbClr>
                </a:solidFill>
                <a:latin typeface="Bookman Old Style" panose="02050604050505020204" pitchFamily="18" charset="0"/>
                <a:cs typeface="Times New Roman"/>
              </a:rPr>
              <a:t>IV. </a:t>
            </a:r>
            <a:r>
              <a:rPr lang="tr-TR" sz="4100" b="1" kern="10" dirty="0">
                <a:ln w="50800"/>
                <a:solidFill>
                  <a:srgbClr val="000000">
                    <a:shade val="50000"/>
                  </a:srgbClr>
                </a:solidFill>
                <a:latin typeface="Bookman Old Style" panose="02050604050505020204" pitchFamily="18" charset="0"/>
                <a:cs typeface="Times New Roman"/>
              </a:rPr>
              <a:t>BÖLÜM</a:t>
            </a:r>
          </a:p>
        </p:txBody>
      </p:sp>
    </p:spTree>
    <p:extLst>
      <p:ext uri="{BB962C8B-B14F-4D97-AF65-F5344CB8AC3E}">
        <p14:creationId xmlns:p14="http://schemas.microsoft.com/office/powerpoint/2010/main" xmlns="" val="233017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xmlns="" id="{50D3F577-F04A-437B-8619-B5586C9B1EA1}"/>
              </a:ext>
            </a:extLst>
          </p:cNvPr>
          <p:cNvSpPr/>
          <p:nvPr/>
        </p:nvSpPr>
        <p:spPr>
          <a:xfrm>
            <a:off x="455910" y="937232"/>
            <a:ext cx="6575383" cy="289776"/>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tr-TR" sz="1600" b="1" dirty="0">
                <a:solidFill>
                  <a:prstClr val="white"/>
                </a:solidFill>
              </a:rPr>
              <a:t>STRATEJİK PLAN GENEL TABLOSU</a:t>
            </a:r>
            <a:endParaRPr lang="tr-TR" sz="1600" dirty="0">
              <a:solidFill>
                <a:prstClr val="white"/>
              </a:solidFill>
            </a:endParaRPr>
          </a:p>
        </p:txBody>
      </p:sp>
      <p:cxnSp>
        <p:nvCxnSpPr>
          <p:cNvPr id="10" name="Düz Bağlayıcı 9">
            <a:extLst>
              <a:ext uri="{FF2B5EF4-FFF2-40B4-BE49-F238E27FC236}">
                <a16:creationId xmlns:a16="http://schemas.microsoft.com/office/drawing/2014/main" xmlns="" id="{2907E617-94DF-4192-98D2-6FF54265F2BA}"/>
              </a:ext>
            </a:extLst>
          </p:cNvPr>
          <p:cNvCxnSpPr/>
          <p:nvPr/>
        </p:nvCxnSpPr>
        <p:spPr>
          <a:xfrm>
            <a:off x="619500" y="4724026"/>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8F9580AD-6586-4B73-8A87-E04EC1CFBB72}"/>
              </a:ext>
            </a:extLst>
          </p:cNvPr>
          <p:cNvCxnSpPr/>
          <p:nvPr/>
        </p:nvCxnSpPr>
        <p:spPr>
          <a:xfrm>
            <a:off x="619500" y="5957927"/>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B289C154-7AA0-4D4A-A9A4-7E2A933463DA}"/>
              </a:ext>
            </a:extLst>
          </p:cNvPr>
          <p:cNvCxnSpPr/>
          <p:nvPr/>
        </p:nvCxnSpPr>
        <p:spPr>
          <a:xfrm>
            <a:off x="605928" y="7425000"/>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xmlns="" id="{D87E35F2-DDFC-4DF2-BC86-240CE7AA0D01}"/>
              </a:ext>
            </a:extLst>
          </p:cNvPr>
          <p:cNvCxnSpPr/>
          <p:nvPr/>
        </p:nvCxnSpPr>
        <p:spPr>
          <a:xfrm>
            <a:off x="605928" y="8263323"/>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Tablo 13">
            <a:extLst>
              <a:ext uri="{FF2B5EF4-FFF2-40B4-BE49-F238E27FC236}">
                <a16:creationId xmlns:a16="http://schemas.microsoft.com/office/drawing/2014/main" xmlns="" id="{85F819BB-521E-43D1-BEED-6D15D44D940F}"/>
              </a:ext>
            </a:extLst>
          </p:cNvPr>
          <p:cNvGraphicFramePr>
            <a:graphicFrameLocks noGrp="1"/>
          </p:cNvGraphicFramePr>
          <p:nvPr>
            <p:extLst>
              <p:ext uri="{D42A27DB-BD31-4B8C-83A1-F6EECF244321}">
                <p14:modId xmlns:p14="http://schemas.microsoft.com/office/powerpoint/2010/main" xmlns="" val="3687774610"/>
              </p:ext>
            </p:extLst>
          </p:nvPr>
        </p:nvGraphicFramePr>
        <p:xfrm>
          <a:off x="948691" y="1312606"/>
          <a:ext cx="6048099" cy="1290019"/>
        </p:xfrm>
        <a:graphic>
          <a:graphicData uri="http://schemas.openxmlformats.org/drawingml/2006/table">
            <a:tbl>
              <a:tblPr firstRow="1" bandRow="1">
                <a:tableStyleId>{073A0DAA-6AF3-43AB-8588-CEC1D06C72B9}</a:tableStyleId>
              </a:tblPr>
              <a:tblGrid>
                <a:gridCol w="5073243">
                  <a:extLst>
                    <a:ext uri="{9D8B030D-6E8A-4147-A177-3AD203B41FA5}">
                      <a16:colId xmlns:a16="http://schemas.microsoft.com/office/drawing/2014/main" xmlns="" val="20000"/>
                    </a:ext>
                  </a:extLst>
                </a:gridCol>
                <a:gridCol w="974856">
                  <a:extLst>
                    <a:ext uri="{9D8B030D-6E8A-4147-A177-3AD203B41FA5}">
                      <a16:colId xmlns:a16="http://schemas.microsoft.com/office/drawing/2014/main" xmlns="" val="20001"/>
                    </a:ext>
                  </a:extLst>
                </a:gridCol>
              </a:tblGrid>
              <a:tr h="5051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white"/>
                          </a:solidFill>
                          <a:effectLst/>
                          <a:uLnTx/>
                          <a:uFillTx/>
                          <a:latin typeface="+mn-lt"/>
                          <a:ea typeface="+mn-ea"/>
                          <a:cs typeface="+mn-cs"/>
                        </a:rPr>
                        <a:t>STRATEJİK AMAÇ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Bütün bireylerin eğitim ve öğretime adil şartlar altında erişmesini sağlamak</a:t>
                      </a:r>
                      <a:endParaRPr kumimoji="0" lang="tr-TR" sz="1200" b="0" i="0" u="none" strike="noStrike" kern="1200" cap="none" spc="0" normalizeH="0" baseline="0" noProof="0" dirty="0">
                        <a:ln>
                          <a:noFill/>
                        </a:ln>
                        <a:solidFill>
                          <a:prstClr val="white"/>
                        </a:solidFill>
                        <a:effectLst/>
                        <a:uLnTx/>
                        <a:uFillTx/>
                        <a:latin typeface="+mn-lt"/>
                        <a:ea typeface="+mn-ea"/>
                        <a:cs typeface="+mn-cs"/>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a:solidFill>
                            <a:schemeClr val="bg1"/>
                          </a:solidFill>
                        </a:rPr>
                        <a:t>GÖSTERGE SAYISI</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784836">
                <a:tc>
                  <a:txBody>
                    <a:bodyPr/>
                    <a:lstStyle/>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Stratejik Hedef 1.1.</a:t>
                      </a:r>
                    </a:p>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Plan dönemi sonuna kadar dezavantajlı gruplar başta olmak üzere, eğitim ve öğretimin her tür ve kademesinde katılım ve tamamlama oranlarını artırmak.</a:t>
                      </a:r>
                      <a:endParaRPr kumimoji="0" lang="tr-TR"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400" b="1" dirty="0" smtClean="0">
                          <a:solidFill>
                            <a:schemeClr val="tx1"/>
                          </a:solidFill>
                        </a:rPr>
                        <a:t>6</a:t>
                      </a:r>
                      <a:endParaRPr lang="tr-TR" sz="14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15" name="Tablo 14">
            <a:extLst>
              <a:ext uri="{FF2B5EF4-FFF2-40B4-BE49-F238E27FC236}">
                <a16:creationId xmlns:a16="http://schemas.microsoft.com/office/drawing/2014/main" xmlns="" id="{E551BC6C-7352-4D4D-9D54-31FE408A1A53}"/>
              </a:ext>
            </a:extLst>
          </p:cNvPr>
          <p:cNvGraphicFramePr>
            <a:graphicFrameLocks noGrp="1"/>
          </p:cNvGraphicFramePr>
          <p:nvPr>
            <p:extLst>
              <p:ext uri="{D42A27DB-BD31-4B8C-83A1-F6EECF244321}">
                <p14:modId xmlns:p14="http://schemas.microsoft.com/office/powerpoint/2010/main" xmlns="" val="2166667996"/>
              </p:ext>
            </p:extLst>
          </p:nvPr>
        </p:nvGraphicFramePr>
        <p:xfrm>
          <a:off x="948691" y="2673757"/>
          <a:ext cx="6048101" cy="3918926"/>
        </p:xfrm>
        <a:graphic>
          <a:graphicData uri="http://schemas.openxmlformats.org/drawingml/2006/table">
            <a:tbl>
              <a:tblPr firstRow="1" bandRow="1">
                <a:tableStyleId>{073A0DAA-6AF3-43AB-8588-CEC1D06C72B9}</a:tableStyleId>
              </a:tblPr>
              <a:tblGrid>
                <a:gridCol w="5073242">
                  <a:extLst>
                    <a:ext uri="{9D8B030D-6E8A-4147-A177-3AD203B41FA5}">
                      <a16:colId xmlns:a16="http://schemas.microsoft.com/office/drawing/2014/main" xmlns="" val="20000"/>
                    </a:ext>
                  </a:extLst>
                </a:gridCol>
                <a:gridCol w="974859">
                  <a:extLst>
                    <a:ext uri="{9D8B030D-6E8A-4147-A177-3AD203B41FA5}">
                      <a16:colId xmlns:a16="http://schemas.microsoft.com/office/drawing/2014/main" xmlns="" val="20001"/>
                    </a:ext>
                  </a:extLst>
                </a:gridCol>
              </a:tblGrid>
              <a:tr h="121540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white"/>
                          </a:solidFill>
                          <a:effectLst/>
                          <a:uLnTx/>
                          <a:uFillTx/>
                          <a:latin typeface="+mn-lt"/>
                          <a:ea typeface="+mn-ea"/>
                          <a:cs typeface="+mn-cs"/>
                        </a:rPr>
                        <a:t>STRATEJİK AMAÇ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endParaRPr kumimoji="0" lang="tr-TR" sz="1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a:solidFill>
                            <a:schemeClr val="bg1"/>
                          </a:solidFill>
                        </a:rPr>
                        <a:t>GÖSTERGE SAYISI</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970068">
                <a:tc>
                  <a:txBody>
                    <a:bodyPr/>
                    <a:lstStyle/>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Stratejik Hedef 2.1.</a:t>
                      </a:r>
                    </a:p>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Öğrenme kazanımlarını takip eden ve velileri de sürece dâhil eden bir yönetim anlayışı ile öğrencilerimizin akademik başarıları ve sosyal faaliyetlere etkin katılımı artırılacaktır.</a:t>
                      </a:r>
                      <a:endParaRPr kumimoji="0" lang="tr-TR"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4</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66725">
                <a:tc>
                  <a:txBody>
                    <a:bodyPr/>
                    <a:lstStyle/>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Stratejik Hedef 2.2.</a:t>
                      </a:r>
                    </a:p>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Hayat boyu öğrenme yaklaşımı çerçevesinde, işgücü piyasasının talep ettiği beceriler ile uyumlu bireyler yetiştirerek istihdam edilebilirliklerini artırmak.</a:t>
                      </a:r>
                      <a:endParaRPr kumimoji="0" lang="tr-TR"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2</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866725">
                <a:tc>
                  <a:txBody>
                    <a:bodyPr/>
                    <a:lstStyle/>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Stratejik Hedef 2.3.</a:t>
                      </a:r>
                    </a:p>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Eğitimde yenilikçi yaklaşımlar kullanılarak bireylerin yabancı dil yeterliliğini ve uluslararası öğrenci/öğretmen hareketliliğini artırmak</a:t>
                      </a:r>
                      <a:endParaRPr kumimoji="0" lang="tr-TR"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4</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graphicFrame>
        <p:nvGraphicFramePr>
          <p:cNvPr id="16" name="Tablo 15">
            <a:extLst>
              <a:ext uri="{FF2B5EF4-FFF2-40B4-BE49-F238E27FC236}">
                <a16:creationId xmlns:a16="http://schemas.microsoft.com/office/drawing/2014/main" xmlns="" id="{8B8FC6A6-525C-4DFF-B4D6-FEDBCB1709D9}"/>
              </a:ext>
            </a:extLst>
          </p:cNvPr>
          <p:cNvGraphicFramePr>
            <a:graphicFrameLocks noGrp="1"/>
          </p:cNvGraphicFramePr>
          <p:nvPr>
            <p:extLst>
              <p:ext uri="{D42A27DB-BD31-4B8C-83A1-F6EECF244321}">
                <p14:modId xmlns:p14="http://schemas.microsoft.com/office/powerpoint/2010/main" xmlns="" val="3661762839"/>
              </p:ext>
            </p:extLst>
          </p:nvPr>
        </p:nvGraphicFramePr>
        <p:xfrm>
          <a:off x="1006039" y="6733541"/>
          <a:ext cx="5882442" cy="2287829"/>
        </p:xfrm>
        <a:graphic>
          <a:graphicData uri="http://schemas.openxmlformats.org/drawingml/2006/table">
            <a:tbl>
              <a:tblPr firstRow="1" bandRow="1">
                <a:tableStyleId>{073A0DAA-6AF3-43AB-8588-CEC1D06C72B9}</a:tableStyleId>
              </a:tblPr>
              <a:tblGrid>
                <a:gridCol w="4961472">
                  <a:extLst>
                    <a:ext uri="{9D8B030D-6E8A-4147-A177-3AD203B41FA5}">
                      <a16:colId xmlns:a16="http://schemas.microsoft.com/office/drawing/2014/main" xmlns="" val="20000"/>
                    </a:ext>
                  </a:extLst>
                </a:gridCol>
                <a:gridCol w="920970">
                  <a:extLst>
                    <a:ext uri="{9D8B030D-6E8A-4147-A177-3AD203B41FA5}">
                      <a16:colId xmlns:a16="http://schemas.microsoft.com/office/drawing/2014/main" xmlns="" val="20001"/>
                    </a:ext>
                  </a:extLst>
                </a:gridCol>
              </a:tblGrid>
              <a:tr h="8402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white"/>
                          </a:solidFill>
                          <a:effectLst/>
                          <a:uLnTx/>
                          <a:uFillTx/>
                          <a:latin typeface="+mn-lt"/>
                          <a:ea typeface="+mn-ea"/>
                          <a:cs typeface="+mn-cs"/>
                        </a:rPr>
                        <a:t>STRATEJİK AMAÇ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Beşeri, fiziki, mali ve teknolojik yapı ile yönetim ve organizasyon yapısını iyileştirerek eğitime erişimi ve eğitimde kaliteyi artıracak etkin ve verimli işleyen bir kurumsal yapıyı tesis etmek.</a:t>
                      </a:r>
                      <a:endParaRPr kumimoji="0" lang="tr-TR" sz="12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a:solidFill>
                            <a:schemeClr val="bg1"/>
                          </a:solidFill>
                        </a:rPr>
                        <a:t>GÖSTERGE SAYISI</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34359">
                <a:tc>
                  <a:txBody>
                    <a:bodyPr/>
                    <a:lstStyle/>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Stratejik Hedef  3.1.</a:t>
                      </a:r>
                    </a:p>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Müdürlüğümüz hizmetlerinin etkin sunumunu sağlamak üzere insan kaynaklarının yapısını ve niteliğini geliştirmek.</a:t>
                      </a:r>
                      <a:endParaRPr kumimoji="0" lang="tr-TR"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3</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784638">
                <a:tc>
                  <a:txBody>
                    <a:bodyPr/>
                    <a:lstStyle/>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Stratejik Hedef  3.2.</a:t>
                      </a:r>
                    </a:p>
                    <a:p>
                      <a:pPr marL="0" marR="0" lvl="0" indent="0" algn="just" defTabSz="914400" rtl="0" eaLnBrk="1" fontAlgn="auto" latinLnBrk="0" hangingPunct="1">
                        <a:lnSpc>
                          <a:spcPts val="154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Plan dönemi sonuna kadar, belirlenen kurum standartlarına uygun eğitim ortamlarını tesis etmek; etkin, verimli bir mali yönetim yapısını oluşturmak.</a:t>
                      </a:r>
                      <a:endParaRPr kumimoji="0" lang="tr-TR"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4</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7" name="Dikdörtgen 16">
            <a:extLst>
              <a:ext uri="{FF2B5EF4-FFF2-40B4-BE49-F238E27FC236}">
                <a16:creationId xmlns:a16="http://schemas.microsoft.com/office/drawing/2014/main" xmlns="" id="{AB9BB361-4180-4058-806D-9C42B77B0184}"/>
              </a:ext>
            </a:extLst>
          </p:cNvPr>
          <p:cNvSpPr/>
          <p:nvPr/>
        </p:nvSpPr>
        <p:spPr>
          <a:xfrm>
            <a:off x="455909" y="9635553"/>
            <a:ext cx="6540880" cy="404229"/>
          </a:xfrm>
          <a:prstGeom prst="rect">
            <a:avLst/>
          </a:prstGeom>
          <a:solidFill>
            <a:schemeClr val="bg1">
              <a:lumMod val="7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effectLst>
                  <a:outerShdw blurRad="38100" dist="38100" dir="2700000" algn="tl">
                    <a:srgbClr val="000000">
                      <a:alpha val="43137"/>
                    </a:srgbClr>
                  </a:outerShdw>
                </a:effectLst>
              </a:rPr>
              <a:t>Toplamda 3 Amaç, 6</a:t>
            </a:r>
            <a:r>
              <a:rPr lang="tr-TR" sz="1200" b="1" dirty="0" smtClean="0">
                <a:solidFill>
                  <a:schemeClr val="tx1"/>
                </a:solidFill>
                <a:effectLst>
                  <a:outerShdw blurRad="38100" dist="38100" dir="2700000" algn="tl">
                    <a:srgbClr val="000000">
                      <a:alpha val="43137"/>
                    </a:srgbClr>
                  </a:outerShdw>
                </a:effectLst>
              </a:rPr>
              <a:t> </a:t>
            </a:r>
            <a:r>
              <a:rPr lang="tr-TR" sz="1200" b="1" dirty="0">
                <a:solidFill>
                  <a:schemeClr val="tx1"/>
                </a:solidFill>
                <a:effectLst>
                  <a:outerShdw blurRad="38100" dist="38100" dir="2700000" algn="tl">
                    <a:srgbClr val="000000">
                      <a:alpha val="43137"/>
                    </a:srgbClr>
                  </a:outerShdw>
                </a:effectLst>
              </a:rPr>
              <a:t>Hedef ve </a:t>
            </a:r>
            <a:r>
              <a:rPr lang="tr-TR" sz="1200" b="1" dirty="0" smtClean="0">
                <a:solidFill>
                  <a:schemeClr val="tx1"/>
                </a:solidFill>
                <a:effectLst>
                  <a:outerShdw blurRad="38100" dist="38100" dir="2700000" algn="tl">
                    <a:srgbClr val="000000">
                      <a:alpha val="43137"/>
                    </a:srgbClr>
                  </a:outerShdw>
                </a:effectLst>
              </a:rPr>
              <a:t>23 Performans </a:t>
            </a:r>
            <a:r>
              <a:rPr lang="tr-TR" sz="1200" b="1" dirty="0">
                <a:solidFill>
                  <a:schemeClr val="tx1"/>
                </a:solidFill>
                <a:effectLst>
                  <a:outerShdw blurRad="38100" dist="38100" dir="2700000" algn="tl">
                    <a:srgbClr val="000000">
                      <a:alpha val="43137"/>
                    </a:srgbClr>
                  </a:outerShdw>
                </a:effectLst>
              </a:rPr>
              <a:t>göstergesinden oluşmaktadır</a:t>
            </a:r>
          </a:p>
        </p:txBody>
      </p:sp>
      <p:sp>
        <p:nvSpPr>
          <p:cNvPr id="18" name="Metin kutusu 17">
            <a:extLst>
              <a:ext uri="{FF2B5EF4-FFF2-40B4-BE49-F238E27FC236}">
                <a16:creationId xmlns:a16="http://schemas.microsoft.com/office/drawing/2014/main" xmlns="" id="{98C4A4A9-E1CE-486D-84B2-22EAFB26A2AF}"/>
              </a:ext>
            </a:extLst>
          </p:cNvPr>
          <p:cNvSpPr txBox="1"/>
          <p:nvPr/>
        </p:nvSpPr>
        <p:spPr>
          <a:xfrm>
            <a:off x="451608" y="1276138"/>
            <a:ext cx="400110" cy="1326488"/>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b="1" dirty="0"/>
              <a:t>ERİŞİM</a:t>
            </a:r>
          </a:p>
        </p:txBody>
      </p:sp>
      <p:sp>
        <p:nvSpPr>
          <p:cNvPr id="20" name="Metin kutusu 19">
            <a:extLst>
              <a:ext uri="{FF2B5EF4-FFF2-40B4-BE49-F238E27FC236}">
                <a16:creationId xmlns:a16="http://schemas.microsoft.com/office/drawing/2014/main" xmlns="" id="{739B5F3E-609C-4170-84EA-FE4C0160D0B4}"/>
              </a:ext>
            </a:extLst>
          </p:cNvPr>
          <p:cNvSpPr txBox="1"/>
          <p:nvPr/>
        </p:nvSpPr>
        <p:spPr>
          <a:xfrm>
            <a:off x="449716" y="2673757"/>
            <a:ext cx="400110" cy="3918926"/>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b="1" dirty="0"/>
              <a:t>KALİTE</a:t>
            </a:r>
          </a:p>
        </p:txBody>
      </p:sp>
      <p:sp>
        <p:nvSpPr>
          <p:cNvPr id="21" name="Metin kutusu 20">
            <a:extLst>
              <a:ext uri="{FF2B5EF4-FFF2-40B4-BE49-F238E27FC236}">
                <a16:creationId xmlns:a16="http://schemas.microsoft.com/office/drawing/2014/main" xmlns="" id="{220ECC18-442F-46AF-8AC3-435453322BEB}"/>
              </a:ext>
            </a:extLst>
          </p:cNvPr>
          <p:cNvSpPr txBox="1"/>
          <p:nvPr/>
        </p:nvSpPr>
        <p:spPr>
          <a:xfrm>
            <a:off x="449716" y="6720840"/>
            <a:ext cx="400110" cy="2786556"/>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b="1" dirty="0"/>
              <a:t>KAPASİTE</a:t>
            </a:r>
          </a:p>
        </p:txBody>
      </p:sp>
      <p:sp>
        <p:nvSpPr>
          <p:cNvPr id="23" name="Dikdörtgen 22">
            <a:extLst>
              <a:ext uri="{FF2B5EF4-FFF2-40B4-BE49-F238E27FC236}">
                <a16:creationId xmlns:a16="http://schemas.microsoft.com/office/drawing/2014/main" xmlns="" id="{D11B2B02-54B1-4EA6-816A-9E96EB0E25AF}"/>
              </a:ext>
            </a:extLst>
          </p:cNvPr>
          <p:cNvSpPr/>
          <p:nvPr/>
        </p:nvSpPr>
        <p:spPr>
          <a:xfrm>
            <a:off x="6005516" y="937231"/>
            <a:ext cx="1024616" cy="2897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effectLst>
                  <a:outerShdw blurRad="38100" dist="38100" dir="2700000" algn="tl">
                    <a:srgbClr val="000000">
                      <a:alpha val="43137"/>
                    </a:srgbClr>
                  </a:outerShdw>
                </a:effectLst>
                <a:latin typeface="Arial Black" pitchFamily="34" charset="0"/>
              </a:rPr>
              <a:t>Tablo 15</a:t>
            </a:r>
          </a:p>
        </p:txBody>
      </p:sp>
      <p:grpSp>
        <p:nvGrpSpPr>
          <p:cNvPr id="24" name="Grup 23">
            <a:extLst>
              <a:ext uri="{FF2B5EF4-FFF2-40B4-BE49-F238E27FC236}">
                <a16:creationId xmlns:a16="http://schemas.microsoft.com/office/drawing/2014/main" xmlns="" id="{6982E311-6780-45E1-AECD-88CD52F1D67D}"/>
              </a:ext>
            </a:extLst>
          </p:cNvPr>
          <p:cNvGrpSpPr/>
          <p:nvPr/>
        </p:nvGrpSpPr>
        <p:grpSpPr>
          <a:xfrm>
            <a:off x="476976" y="362859"/>
            <a:ext cx="6620088" cy="360055"/>
            <a:chOff x="542115" y="3383314"/>
            <a:chExt cx="5975601" cy="285751"/>
          </a:xfrm>
        </p:grpSpPr>
        <p:sp>
          <p:nvSpPr>
            <p:cNvPr id="28" name="Yuvarlatılmış Dikdörtgen 21">
              <a:extLst>
                <a:ext uri="{FF2B5EF4-FFF2-40B4-BE49-F238E27FC236}">
                  <a16:creationId xmlns:a16="http://schemas.microsoft.com/office/drawing/2014/main" xmlns="" id="{F0C00296-BA39-437A-AE50-B681D2935798}"/>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a:solidFill>
                    <a:prstClr val="white"/>
                  </a:solidFill>
                  <a:cs typeface="Arial" pitchFamily="34" charset="0"/>
                </a:rPr>
                <a:t>STRATEJİK PLAN GENEL TABLOSU</a:t>
              </a:r>
            </a:p>
          </p:txBody>
        </p:sp>
        <p:sp>
          <p:nvSpPr>
            <p:cNvPr id="29" name="Yuvarlatılmış Dikdörtgen 24">
              <a:extLst>
                <a:ext uri="{FF2B5EF4-FFF2-40B4-BE49-F238E27FC236}">
                  <a16:creationId xmlns:a16="http://schemas.microsoft.com/office/drawing/2014/main" xmlns="" id="{EA78652B-95DC-4C43-AC5D-50B8F12866AA}"/>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a:solidFill>
                    <a:prstClr val="white"/>
                  </a:solidFill>
                  <a:effectLst>
                    <a:outerShdw blurRad="38100" dist="38100" dir="2700000" algn="tl">
                      <a:srgbClr val="000000">
                        <a:alpha val="43137"/>
                      </a:srgbClr>
                    </a:outerShdw>
                  </a:effectLst>
                </a:rPr>
                <a:t>3.2.</a:t>
              </a:r>
            </a:p>
          </p:txBody>
        </p:sp>
      </p:grpSp>
      <p:sp>
        <p:nvSpPr>
          <p:cNvPr id="19" name="Metin kutusu 18">
            <a:extLst>
              <a:ext uri="{FF2B5EF4-FFF2-40B4-BE49-F238E27FC236}">
                <a16:creationId xmlns:a16="http://schemas.microsoft.com/office/drawing/2014/main" xmlns="" id="{9D2E4345-CD59-4B9B-87EB-D2CEA27FA0BA}"/>
              </a:ext>
            </a:extLst>
          </p:cNvPr>
          <p:cNvSpPr txBox="1"/>
          <p:nvPr/>
        </p:nvSpPr>
        <p:spPr>
          <a:xfrm>
            <a:off x="-9766" y="9092106"/>
            <a:ext cx="462229" cy="307777"/>
          </a:xfrm>
          <a:prstGeom prst="rect">
            <a:avLst/>
          </a:prstGeom>
          <a:noFill/>
        </p:spPr>
        <p:txBody>
          <a:bodyPr wrap="square" rtlCol="0">
            <a:spAutoFit/>
          </a:bodyPr>
          <a:lstStyle/>
          <a:p>
            <a:r>
              <a:rPr lang="tr-TR" sz="1400" b="1" dirty="0"/>
              <a:t>22</a:t>
            </a:r>
          </a:p>
        </p:txBody>
      </p:sp>
    </p:spTree>
    <p:extLst>
      <p:ext uri="{BB962C8B-B14F-4D97-AF65-F5344CB8AC3E}">
        <p14:creationId xmlns:p14="http://schemas.microsoft.com/office/powerpoint/2010/main" xmlns="" val="1536762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5C3973EF-AB44-4506-8FE6-8D8703700DD5}"/>
              </a:ext>
            </a:extLst>
          </p:cNvPr>
          <p:cNvSpPr txBox="1"/>
          <p:nvPr/>
        </p:nvSpPr>
        <p:spPr>
          <a:xfrm>
            <a:off x="-9766" y="9092106"/>
            <a:ext cx="462229" cy="307777"/>
          </a:xfrm>
          <a:prstGeom prst="rect">
            <a:avLst/>
          </a:prstGeom>
          <a:noFill/>
        </p:spPr>
        <p:txBody>
          <a:bodyPr wrap="square" rtlCol="0">
            <a:spAutoFit/>
          </a:bodyPr>
          <a:lstStyle/>
          <a:p>
            <a:r>
              <a:rPr lang="tr-TR" sz="1400" b="1" dirty="0"/>
              <a:t>23</a:t>
            </a:r>
          </a:p>
        </p:txBody>
      </p:sp>
      <p:graphicFrame>
        <p:nvGraphicFramePr>
          <p:cNvPr id="6" name="Tablo 5">
            <a:extLst>
              <a:ext uri="{FF2B5EF4-FFF2-40B4-BE49-F238E27FC236}">
                <a16:creationId xmlns:a16="http://schemas.microsoft.com/office/drawing/2014/main" xmlns="" id="{E8A5706C-7B7A-4D81-B5B4-8B9C474C3C06}"/>
              </a:ext>
            </a:extLst>
          </p:cNvPr>
          <p:cNvGraphicFramePr>
            <a:graphicFrameLocks noGrp="1"/>
          </p:cNvGraphicFramePr>
          <p:nvPr>
            <p:extLst>
              <p:ext uri="{D42A27DB-BD31-4B8C-83A1-F6EECF244321}">
                <p14:modId xmlns:p14="http://schemas.microsoft.com/office/powerpoint/2010/main" xmlns="" val="2395387335"/>
              </p:ext>
            </p:extLst>
          </p:nvPr>
        </p:nvGraphicFramePr>
        <p:xfrm>
          <a:off x="452463" y="396096"/>
          <a:ext cx="6906280" cy="993305"/>
        </p:xfrm>
        <a:graphic>
          <a:graphicData uri="http://schemas.openxmlformats.org/drawingml/2006/table">
            <a:tbl>
              <a:tblPr firstRow="1" bandRow="1">
                <a:tableStyleId>{073A0DAA-6AF3-43AB-8588-CEC1D06C72B9}</a:tableStyleId>
              </a:tblPr>
              <a:tblGrid>
                <a:gridCol w="6906280">
                  <a:extLst>
                    <a:ext uri="{9D8B030D-6E8A-4147-A177-3AD203B41FA5}">
                      <a16:colId xmlns:a16="http://schemas.microsoft.com/office/drawing/2014/main" xmlns="" val="20000"/>
                    </a:ext>
                  </a:extLst>
                </a:gridCol>
              </a:tblGrid>
              <a:tr h="345071">
                <a:tc>
                  <a:txBody>
                    <a:bodyPr/>
                    <a:lstStyle/>
                    <a:p>
                      <a:pPr algn="just"/>
                      <a:r>
                        <a:rPr lang="tr-TR" sz="1200" dirty="0">
                          <a:solidFill>
                            <a:schemeClr val="bg1"/>
                          </a:solidFill>
                        </a:rPr>
                        <a:t>STRATEJİK AMAÇ 1.</a:t>
                      </a:r>
                    </a:p>
                    <a:p>
                      <a:pPr algn="just"/>
                      <a:r>
                        <a:rPr lang="tr-TR" sz="1200" b="0" dirty="0" smtClean="0">
                          <a:solidFill>
                            <a:schemeClr val="bg1"/>
                          </a:solidFill>
                          <a:latin typeface="Times New Roman" pitchFamily="18" charset="0"/>
                          <a:cs typeface="Times New Roman" pitchFamily="18" charset="0"/>
                        </a:rPr>
                        <a:t>Okulun kayıt bölgesinde bulunan tüm öğrencilerin okula erişimini ve devamını sağlamak.</a:t>
                      </a:r>
                      <a:endParaRPr lang="tr-TR" sz="1200" b="0" dirty="0">
                        <a:solidFill>
                          <a:schemeClr val="bg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36091">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1.1.</a:t>
                      </a:r>
                    </a:p>
                    <a:p>
                      <a:pPr algn="just">
                        <a:lnSpc>
                          <a:spcPts val="1540"/>
                        </a:lnSpc>
                      </a:pPr>
                      <a:r>
                        <a:rPr lang="tr-TR" sz="1100" dirty="0" smtClean="0">
                          <a:solidFill>
                            <a:schemeClr val="tx1"/>
                          </a:solidFill>
                          <a:latin typeface="Times New Roman" pitchFamily="18" charset="0"/>
                          <a:cs typeface="Times New Roman" pitchFamily="18" charset="0"/>
                        </a:rPr>
                        <a:t>Okulun bulunduğu kayıt bölgesinde belirlenen tüm öğrencilerin kaydını almak</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xmlns="" val="3092819987"/>
              </p:ext>
            </p:extLst>
          </p:nvPr>
        </p:nvGraphicFramePr>
        <p:xfrm>
          <a:off x="569216" y="1821039"/>
          <a:ext cx="6805614" cy="2081110"/>
        </p:xfrm>
        <a:graphic>
          <a:graphicData uri="http://schemas.openxmlformats.org/drawingml/2006/table">
            <a:tbl>
              <a:tblPr/>
              <a:tblGrid>
                <a:gridCol w="534977">
                  <a:extLst>
                    <a:ext uri="{9D8B030D-6E8A-4147-A177-3AD203B41FA5}">
                      <a16:colId xmlns:a16="http://schemas.microsoft.com/office/drawing/2014/main" xmlns="" val="2404912273"/>
                    </a:ext>
                  </a:extLst>
                </a:gridCol>
                <a:gridCol w="3481738">
                  <a:extLst>
                    <a:ext uri="{9D8B030D-6E8A-4147-A177-3AD203B41FA5}">
                      <a16:colId xmlns:a16="http://schemas.microsoft.com/office/drawing/2014/main" xmlns="" val="2687353161"/>
                    </a:ext>
                  </a:extLst>
                </a:gridCol>
                <a:gridCol w="684069">
                  <a:extLst>
                    <a:ext uri="{9D8B030D-6E8A-4147-A177-3AD203B41FA5}">
                      <a16:colId xmlns:a16="http://schemas.microsoft.com/office/drawing/2014/main" xmlns="" val="2691691784"/>
                    </a:ext>
                  </a:extLst>
                </a:gridCol>
                <a:gridCol w="420966">
                  <a:extLst>
                    <a:ext uri="{9D8B030D-6E8A-4147-A177-3AD203B41FA5}">
                      <a16:colId xmlns:a16="http://schemas.microsoft.com/office/drawing/2014/main" xmlns="" val="467037409"/>
                    </a:ext>
                  </a:extLst>
                </a:gridCol>
                <a:gridCol w="420966">
                  <a:extLst>
                    <a:ext uri="{9D8B030D-6E8A-4147-A177-3AD203B41FA5}">
                      <a16:colId xmlns:a16="http://schemas.microsoft.com/office/drawing/2014/main" xmlns="" val="1568244093"/>
                    </a:ext>
                  </a:extLst>
                </a:gridCol>
                <a:gridCol w="420966">
                  <a:extLst>
                    <a:ext uri="{9D8B030D-6E8A-4147-A177-3AD203B41FA5}">
                      <a16:colId xmlns:a16="http://schemas.microsoft.com/office/drawing/2014/main" xmlns="" val="4262242666"/>
                    </a:ext>
                  </a:extLst>
                </a:gridCol>
                <a:gridCol w="420966">
                  <a:extLst>
                    <a:ext uri="{9D8B030D-6E8A-4147-A177-3AD203B41FA5}">
                      <a16:colId xmlns:a16="http://schemas.microsoft.com/office/drawing/2014/main" xmlns="" val="3338088458"/>
                    </a:ext>
                  </a:extLst>
                </a:gridCol>
                <a:gridCol w="420966">
                  <a:extLst>
                    <a:ext uri="{9D8B030D-6E8A-4147-A177-3AD203B41FA5}">
                      <a16:colId xmlns:a16="http://schemas.microsoft.com/office/drawing/2014/main" xmlns="" val="250836162"/>
                    </a:ext>
                  </a:extLst>
                </a:gridCol>
              </a:tblGrid>
              <a:tr h="263104">
                <a:tc>
                  <a:txBody>
                    <a:bodyPr/>
                    <a:lstStyle/>
                    <a:p>
                      <a:pPr algn="l" fontAlgn="ctr"/>
                      <a:r>
                        <a:rPr lang="tr-TR" sz="600" b="1" i="0" u="none" strike="noStrike">
                          <a:solidFill>
                            <a:srgbClr val="FFFFFF"/>
                          </a:solidFill>
                          <a:effectLst/>
                          <a:latin typeface="Times New Roman" panose="02020603050405020304" pitchFamily="18" charset="0"/>
                        </a:rPr>
                        <a:t>HEDEF 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7">
                  <a:txBody>
                    <a:bodyPr/>
                    <a:lstStyle/>
                    <a:p>
                      <a:pPr algn="l" fontAlgn="ctr"/>
                      <a:r>
                        <a:rPr lang="tr-TR" sz="600" b="1" i="0" u="none" strike="noStrike">
                          <a:solidFill>
                            <a:srgbClr val="FFFFFF"/>
                          </a:solidFill>
                          <a:effectLst/>
                          <a:latin typeface="Times New Roman" panose="02020603050405020304" pitchFamily="18" charset="0"/>
                        </a:rPr>
                        <a:t>Plan dönemi sonuna kadar dezavantajlı gruplar başta olmak üzere, eğitim ve öğretimin her tür ve kademesinde katılım ve tamamlama oranlarını artırmak.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145792045"/>
                  </a:ext>
                </a:extLst>
              </a:tr>
              <a:tr h="263104">
                <a:tc gridSpan="2">
                  <a:txBody>
                    <a:bodyPr/>
                    <a:lstStyle/>
                    <a:p>
                      <a:pPr algn="ctr" fontAlgn="ctr"/>
                      <a:r>
                        <a:rPr lang="tr-TR" sz="600" b="1" i="0" u="none" strike="noStrike">
                          <a:solidFill>
                            <a:srgbClr val="000000"/>
                          </a:solidFill>
                          <a:effectLst/>
                          <a:latin typeface="Times New Roman" panose="02020603050405020304" pitchFamily="18" charset="0"/>
                        </a:rPr>
                        <a:t>PERFORMANS GÖSTERGELERİ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a:txBody>
                    <a:bodyPr/>
                    <a:lstStyle/>
                    <a:p>
                      <a:pPr algn="ctr" fontAlgn="ctr"/>
                      <a:r>
                        <a:rPr lang="tr-TR" sz="700" b="1" i="0" u="none" strike="noStrike">
                          <a:solidFill>
                            <a:srgbClr val="000000"/>
                          </a:solidFill>
                          <a:effectLst/>
                          <a:latin typeface="Times New Roman" panose="02020603050405020304" pitchFamily="18" charset="0"/>
                        </a:rPr>
                        <a:t>Başlangıç Değeri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676753284"/>
                  </a:ext>
                </a:extLst>
              </a:tr>
              <a:tr h="188054">
                <a:tc rowSpan="2">
                  <a:txBody>
                    <a:bodyPr/>
                    <a:lstStyle/>
                    <a:p>
                      <a:pPr algn="l" fontAlgn="ctr"/>
                      <a:r>
                        <a:rPr lang="tr-TR" sz="600" b="1" i="0" u="none" strike="noStrike">
                          <a:solidFill>
                            <a:srgbClr val="000000"/>
                          </a:solidFill>
                          <a:effectLst/>
                          <a:latin typeface="Times New Roman" panose="02020603050405020304" pitchFamily="18" charset="0"/>
                        </a:rPr>
                        <a:t>PG 1.1.1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a:solidFill>
                            <a:srgbClr val="000000"/>
                          </a:solidFill>
                          <a:effectLst/>
                          <a:latin typeface="Times New Roman" panose="02020603050405020304" pitchFamily="18" charset="0"/>
                        </a:rPr>
                        <a:t>İlkokul birinci sınıf öğrencilerinden en az bir yıl okul öncesi eğitim almış olanların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92,31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96,00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3633482"/>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7234890"/>
                  </a:ext>
                </a:extLst>
              </a:tr>
              <a:tr h="131552">
                <a:tc rowSpan="2">
                  <a:txBody>
                    <a:bodyPr/>
                    <a:lstStyle/>
                    <a:p>
                      <a:pPr algn="l" fontAlgn="ctr"/>
                      <a:r>
                        <a:rPr lang="tr-TR" sz="600" b="1" i="0" u="none" strike="noStrike">
                          <a:solidFill>
                            <a:srgbClr val="000000"/>
                          </a:solidFill>
                          <a:effectLst/>
                          <a:latin typeface="Times New Roman" panose="02020603050405020304" pitchFamily="18" charset="0"/>
                        </a:rPr>
                        <a:t>PG 1.1.2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600" b="0" i="0" u="none" strike="noStrike">
                          <a:solidFill>
                            <a:srgbClr val="000000"/>
                          </a:solidFill>
                          <a:effectLst/>
                          <a:latin typeface="Times New Roman" panose="02020603050405020304" pitchFamily="18" charset="0"/>
                        </a:rPr>
                        <a:t>3-5 yaş grubu okullaşma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600" b="1" i="0" u="none" strike="noStrike">
                          <a:solidFill>
                            <a:srgbClr val="000000"/>
                          </a:solidFill>
                          <a:effectLst/>
                          <a:latin typeface="Times New Roman" panose="02020603050405020304" pitchFamily="18" charset="0"/>
                        </a:rPr>
                        <a:t>87,50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4588204"/>
                  </a:ext>
                </a:extLst>
              </a:tr>
              <a:tr h="1315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9913614"/>
                  </a:ext>
                </a:extLst>
              </a:tr>
              <a:tr h="131552">
                <a:tc rowSpan="2">
                  <a:txBody>
                    <a:bodyPr/>
                    <a:lstStyle/>
                    <a:p>
                      <a:pPr algn="l" fontAlgn="ctr"/>
                      <a:r>
                        <a:rPr lang="tr-TR" sz="600" b="1" i="0" u="none" strike="noStrike">
                          <a:solidFill>
                            <a:srgbClr val="000000"/>
                          </a:solidFill>
                          <a:effectLst/>
                          <a:latin typeface="Times New Roman" panose="02020603050405020304" pitchFamily="18" charset="0"/>
                        </a:rPr>
                        <a:t>PG 1.1.3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a:solidFill>
                            <a:srgbClr val="000000"/>
                          </a:solidFill>
                          <a:effectLst/>
                          <a:latin typeface="Times New Roman" panose="02020603050405020304" pitchFamily="18" charset="0"/>
                        </a:rPr>
                        <a:t>6-9 yaş grubu okullaşma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100,00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2440462"/>
                  </a:ext>
                </a:extLst>
              </a:tr>
              <a:tr h="1315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7308422"/>
                  </a:ext>
                </a:extLst>
              </a:tr>
              <a:tr h="131552">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1.1.4</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a:solidFill>
                            <a:srgbClr val="000000"/>
                          </a:solidFill>
                          <a:effectLst/>
                          <a:latin typeface="Times New Roman" panose="02020603050405020304" pitchFamily="18" charset="0"/>
                        </a:rPr>
                        <a:t>Desteklenen şartları elverişsiz ailelerin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100,00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2834402"/>
                  </a:ext>
                </a:extLst>
              </a:tr>
              <a:tr h="1315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6891988"/>
                  </a:ext>
                </a:extLst>
              </a:tr>
              <a:tr h="131552">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1.1.5</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600" b="0" i="0" u="none" strike="noStrike" dirty="0">
                          <a:solidFill>
                            <a:srgbClr val="000000"/>
                          </a:solidFill>
                          <a:effectLst/>
                          <a:latin typeface="Times New Roman" panose="02020603050405020304" pitchFamily="18" charset="0"/>
                        </a:rPr>
                        <a:t>20 gün ve üzeri devamsız öğrenci oranı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600" b="1" i="0" u="none" strike="noStrike">
                          <a:solidFill>
                            <a:srgbClr val="000000"/>
                          </a:solidFill>
                          <a:effectLst/>
                          <a:latin typeface="Times New Roman" panose="02020603050405020304" pitchFamily="18" charset="0"/>
                        </a:rPr>
                        <a:t>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607785"/>
                  </a:ext>
                </a:extLst>
              </a:tr>
              <a:tr h="1315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1376121"/>
                  </a:ext>
                </a:extLst>
              </a:tr>
              <a:tr h="131552">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1.1.6</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dirty="0">
                          <a:solidFill>
                            <a:srgbClr val="000000"/>
                          </a:solidFill>
                          <a:effectLst/>
                          <a:latin typeface="Times New Roman" panose="02020603050405020304" pitchFamily="18" charset="0"/>
                        </a:rPr>
                        <a:t>Yaz okullarına katılan öğrenci sayısı oranı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dirty="0">
                          <a:solidFill>
                            <a:srgbClr val="000000"/>
                          </a:solidFill>
                          <a:effectLst/>
                          <a:latin typeface="Times New Roman" panose="02020603050405020304" pitchFamily="18" charset="0"/>
                        </a:rPr>
                        <a:t>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5368704"/>
                  </a:ext>
                </a:extLst>
              </a:tr>
              <a:tr h="4302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9220982"/>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2475916151"/>
              </p:ext>
            </p:extLst>
          </p:nvPr>
        </p:nvGraphicFramePr>
        <p:xfrm>
          <a:off x="569215" y="5061137"/>
          <a:ext cx="6805612" cy="3662302"/>
        </p:xfrm>
        <a:graphic>
          <a:graphicData uri="http://schemas.openxmlformats.org/drawingml/2006/table">
            <a:tbl>
              <a:tblPr/>
              <a:tblGrid>
                <a:gridCol w="535150">
                  <a:extLst>
                    <a:ext uri="{9D8B030D-6E8A-4147-A177-3AD203B41FA5}">
                      <a16:colId xmlns:a16="http://schemas.microsoft.com/office/drawing/2014/main" xmlns="" val="3090491747"/>
                    </a:ext>
                  </a:extLst>
                </a:gridCol>
                <a:gridCol w="4586058">
                  <a:extLst>
                    <a:ext uri="{9D8B030D-6E8A-4147-A177-3AD203B41FA5}">
                      <a16:colId xmlns:a16="http://schemas.microsoft.com/office/drawing/2014/main" xmlns="" val="2925978720"/>
                    </a:ext>
                  </a:extLst>
                </a:gridCol>
                <a:gridCol w="842202">
                  <a:extLst>
                    <a:ext uri="{9D8B030D-6E8A-4147-A177-3AD203B41FA5}">
                      <a16:colId xmlns:a16="http://schemas.microsoft.com/office/drawing/2014/main" xmlns="" val="3187088938"/>
                    </a:ext>
                  </a:extLst>
                </a:gridCol>
                <a:gridCol w="842202">
                  <a:extLst>
                    <a:ext uri="{9D8B030D-6E8A-4147-A177-3AD203B41FA5}">
                      <a16:colId xmlns:a16="http://schemas.microsoft.com/office/drawing/2014/main" xmlns="" val="2457082638"/>
                    </a:ext>
                  </a:extLst>
                </a:gridCol>
              </a:tblGrid>
              <a:tr h="289414">
                <a:tc>
                  <a:txBody>
                    <a:bodyPr/>
                    <a:lstStyle/>
                    <a:p>
                      <a:pPr algn="ctr" fontAlgn="ctr"/>
                      <a:r>
                        <a:rPr lang="tr-TR" sz="800" b="1" i="0" u="none" strike="noStrike">
                          <a:solidFill>
                            <a:srgbClr val="FFFFFF"/>
                          </a:solidFill>
                          <a:effectLst/>
                          <a:latin typeface="Book Antiqua" panose="02040602050305030304" pitchFamily="18"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İfadesi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dirty="0">
                          <a:solidFill>
                            <a:srgbClr val="FFFFFF"/>
                          </a:solidFill>
                          <a:effectLst/>
                          <a:latin typeface="Book Antiqua" panose="02040602050305030304" pitchFamily="18" charset="0"/>
                        </a:rPr>
                        <a:t>Eylem Sorumlusu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dirty="0">
                          <a:solidFill>
                            <a:srgbClr val="FFFFFF"/>
                          </a:solidFill>
                          <a:effectLst/>
                          <a:latin typeface="Book Antiqua" panose="02040602050305030304" pitchFamily="18" charset="0"/>
                        </a:rPr>
                        <a:t>Eylem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2901787905"/>
                  </a:ext>
                </a:extLst>
              </a:tr>
              <a:tr h="230216">
                <a:tc>
                  <a:txBody>
                    <a:bodyPr/>
                    <a:lstStyle/>
                    <a:p>
                      <a:pPr algn="l" fontAlgn="ctr"/>
                      <a:r>
                        <a:rPr lang="tr-TR" sz="600" b="1" i="0" u="none" strike="noStrike">
                          <a:solidFill>
                            <a:srgbClr val="000000"/>
                          </a:solidFill>
                          <a:effectLst/>
                          <a:latin typeface="Times New Roman" panose="02020603050405020304" pitchFamily="18" charset="0"/>
                        </a:rPr>
                        <a:t>Eylem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Erken çocukluk eğitiminden başlayarak üst öğrenim kademelerinde de devam edecek şekilde çocukların tüm gelişim alanlarının izlenmesi, değerlendirilmesi ve iyileştirilmesine yönelik oluşturulacak e-</a:t>
                      </a:r>
                      <a:r>
                        <a:rPr lang="tr-TR" sz="700" b="0" i="0" u="none" strike="noStrike" dirty="0" err="1">
                          <a:solidFill>
                            <a:srgbClr val="000000"/>
                          </a:solidFill>
                          <a:effectLst/>
                          <a:latin typeface="Times New Roman" panose="02020603050405020304" pitchFamily="18" charset="0"/>
                        </a:rPr>
                        <a:t>portfolyo</a:t>
                      </a:r>
                      <a:r>
                        <a:rPr lang="tr-TR" sz="700" b="0" i="0" u="none" strike="noStrike" dirty="0">
                          <a:solidFill>
                            <a:srgbClr val="000000"/>
                          </a:solidFill>
                          <a:effectLst/>
                          <a:latin typeface="Times New Roman" panose="02020603050405020304" pitchFamily="18" charset="0"/>
                        </a:rPr>
                        <a:t> ile ilgili iş ve işlemler yürütülecektir.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5462857"/>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1.1.2</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Okulumuzda 3-5 yaş grubunda, ailelere düşen maliyeti azaltacak düzenlemeler yapılacaktır.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9470703"/>
                  </a:ext>
                </a:extLst>
              </a:tr>
              <a:tr h="230216">
                <a:tc>
                  <a:txBody>
                    <a:bodyPr/>
                    <a:lstStyle/>
                    <a:p>
                      <a:pPr algn="l" fontAlgn="ctr"/>
                      <a:r>
                        <a:rPr lang="tr-TR" sz="600" b="1" i="0" u="none" strike="noStrike" dirty="0" smtClean="0">
                          <a:solidFill>
                            <a:srgbClr val="000000"/>
                          </a:solidFill>
                          <a:effectLst/>
                          <a:latin typeface="Times New Roman" panose="02020603050405020304" pitchFamily="18" charset="0"/>
                        </a:rPr>
                        <a:t>Eylem 1.1.3</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Ailelerin erken çocukluk eğitiminin gerekliliği konusunda farkındalığını artırmaya yönelik rehberlik ve bilinçlendirme çalışmaları artırılacaktır.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Eylül</a:t>
                      </a:r>
                      <a:r>
                        <a:rPr lang="tr-TR" sz="800" b="0" i="0" u="none" strike="noStrike" baseline="0" dirty="0" smtClean="0">
                          <a:solidFill>
                            <a:srgbClr val="000000"/>
                          </a:solidFill>
                          <a:effectLst/>
                          <a:latin typeface="Book Antiqua" panose="02040602050305030304" pitchFamily="18" charset="0"/>
                        </a:rPr>
                        <a:t> ayında</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3534685"/>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1.1.4</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Farklı kurum ve kuruluşlar ile halk eğitim merkezleri iş birliğinde anne babalara yönelik çocuk gelişimi ve psikolojisi odaklı eğitimler yaygınlaştırılacaktır.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3344357"/>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1.1.5</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Öğrencilerin devamsızlık yapmasına sebep olan faktörler belirlenerek bunların öğrenciler üzerindeki olumsuz etkisini azaltacak tedbirler alınacaktır.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29200"/>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1.1.6</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Erken çocukluk, çocukluk ve ergenlik dönemine ilişkin ebeveynlere yönelik destek eğitim programları yaygınlaştırılacaktır.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9145915"/>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1.1.7</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Kayıt bölgesinde yer alan öğrencilerin tespiti çalışması yapılacaktır.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smtClean="0">
                          <a:solidFill>
                            <a:srgbClr val="000000"/>
                          </a:solidFill>
                          <a:effectLst/>
                          <a:latin typeface="Book Antiqua" panose="02040602050305030304" pitchFamily="18" charset="0"/>
                        </a:rPr>
                        <a:t>Ağustos ayında</a:t>
                      </a: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0364299"/>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1.1.8</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Okula yeni başlayan öğrencilere oryantasyon eğitimi verilecektir.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Eylül</a:t>
                      </a:r>
                      <a:r>
                        <a:rPr lang="tr-TR" sz="800" b="0" i="0" u="none" strike="noStrike" baseline="0" dirty="0" smtClean="0">
                          <a:solidFill>
                            <a:srgbClr val="000000"/>
                          </a:solidFill>
                          <a:effectLst/>
                          <a:latin typeface="Book Antiqua" panose="02040602050305030304" pitchFamily="18" charset="0"/>
                        </a:rPr>
                        <a:t> ayında</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7776376"/>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1.1.9</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İlkokula yeni başlayan çocukların okul öncesi eğitim almaları için gerekli çalışmalar yapılacaktır.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417190"/>
                  </a:ext>
                </a:extLst>
              </a:tr>
              <a:tr h="230216">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1.1.10</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Öğrencilerin devamsızlık yapmasına sebep olan faktörler belirlenerek bunların öğrenciler üzerindeki olumsuz etkisini azaltacak tedbirler alınacaktır.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2234210"/>
                  </a:ext>
                </a:extLst>
              </a:tr>
              <a:tr h="2302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600" b="1" i="0" u="none" strike="noStrike" dirty="0" smtClean="0">
                          <a:solidFill>
                            <a:srgbClr val="000000"/>
                          </a:solidFill>
                          <a:effectLst/>
                          <a:latin typeface="Times New Roman" panose="02020603050405020304" pitchFamily="18" charset="0"/>
                        </a:rPr>
                        <a:t>Eylem 1.1.11</a:t>
                      </a:r>
                    </a:p>
                    <a:p>
                      <a:pPr algn="l" fontAlgn="ct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smtClean="0">
                          <a:solidFill>
                            <a:srgbClr val="000000"/>
                          </a:solidFill>
                          <a:effectLst/>
                          <a:latin typeface="Times New Roman" panose="02020603050405020304" pitchFamily="18" charset="0"/>
                        </a:rPr>
                        <a:t>Okulun güvenliğinin sağlanması için</a:t>
                      </a:r>
                      <a:r>
                        <a:rPr lang="tr-TR" sz="700" b="0" i="0" u="none" strike="noStrike" baseline="0" dirty="0" smtClean="0">
                          <a:solidFill>
                            <a:srgbClr val="000000"/>
                          </a:solidFill>
                          <a:effectLst/>
                          <a:latin typeface="Times New Roman" panose="02020603050405020304" pitchFamily="18" charset="0"/>
                        </a:rPr>
                        <a:t> gerekli tedbirler alınacaktır.</a:t>
                      </a:r>
                      <a:endParaRPr lang="tr-TR" sz="7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Okul İdaresi</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0221884"/>
                  </a:ext>
                </a:extLst>
              </a:tr>
            </a:tbl>
          </a:graphicData>
        </a:graphic>
      </p:graphicFrame>
    </p:spTree>
    <p:extLst>
      <p:ext uri="{BB962C8B-B14F-4D97-AF65-F5344CB8AC3E}">
        <p14:creationId xmlns:p14="http://schemas.microsoft.com/office/powerpoint/2010/main" xmlns="" val="4079415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xmlns="" val="0"/>
              </a:ext>
            </a:extLst>
          </a:blip>
          <a:srcRect l="352" r="95392" b="20453"/>
          <a:stretch/>
        </p:blipFill>
        <p:spPr bwMode="auto">
          <a:xfrm rot="16200000">
            <a:off x="3645619" y="6642350"/>
            <a:ext cx="271864" cy="6634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770522" y="7807357"/>
            <a:ext cx="5941248" cy="1323641"/>
          </a:xfrm>
          <a:prstGeom prst="rect">
            <a:avLst/>
          </a:prstGeom>
        </p:spPr>
        <p:txBody>
          <a:bodyPr wrap="square" lIns="91007" tIns="45527" rIns="91007" bIns="45527">
            <a:spAutoFit/>
          </a:bodyPr>
          <a:lstStyle/>
          <a:p>
            <a:pPr algn="just" defTabSz="1023602"/>
            <a:r>
              <a:rPr lang="tr-TR" sz="1600" b="1" i="1" dirty="0">
                <a:solidFill>
                  <a:prstClr val="black"/>
                </a:solidFill>
                <a:effectLst>
                  <a:outerShdw blurRad="38100" dist="38100" dir="2700000" algn="tl">
                    <a:srgbClr val="000000">
                      <a:alpha val="43137"/>
                    </a:srgbClr>
                  </a:outerShdw>
                </a:effectLst>
              </a:rPr>
              <a:t>Geçmişte sayısız medeniyet kurmuş milletin çocukları olduğumuzu ispat etmek için yapmamız lazım gelen şeylerin hepsini yaptığımızı ileri süremeyiz; bu güne ve yarına bırakılmış daha büyük işlerimiz vardır. Herhangi bir amaca ulaşmakla yetinmeyeceğiz. Durmadan daha ileriye varmak için çalışacağız</a:t>
            </a:r>
            <a:endParaRPr lang="tr-TR" sz="1600" dirty="0">
              <a:solidFill>
                <a:prstClr val="black"/>
              </a:solidFill>
              <a:effectLst>
                <a:outerShdw blurRad="38100" dist="38100" dir="2700000" algn="tl">
                  <a:srgbClr val="000000">
                    <a:alpha val="43137"/>
                  </a:srgbClr>
                </a:outerShdw>
              </a:effectLst>
            </a:endParaRPr>
          </a:p>
        </p:txBody>
      </p:sp>
      <p:pic>
        <p:nvPicPr>
          <p:cNvPr id="1027" name="Picture 3" descr="C:\Users\TAYFUN ÖZTÜRK\Desktop\sp\2\GİRİŞ\SERDİVAN_Sayfa_003.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569" t="3943" r="10013" b="27757"/>
          <a:stretch/>
        </p:blipFill>
        <p:spPr bwMode="auto">
          <a:xfrm>
            <a:off x="1025981" y="363423"/>
            <a:ext cx="5467137" cy="67402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TAYFUN ÖZTÜRK\Desktop\20132181493_imza kopy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58870" y="9553180"/>
            <a:ext cx="1540200" cy="4620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a:extLst>
              <a:ext uri="{FF2B5EF4-FFF2-40B4-BE49-F238E27FC236}">
                <a16:creationId xmlns:a16="http://schemas.microsoft.com/office/drawing/2014/main" xmlns="" id="{4EE6AE8F-9FE1-45A2-ADB0-0161C619C109}"/>
              </a:ext>
            </a:extLst>
          </p:cNvPr>
          <p:cNvSpPr txBox="1"/>
          <p:nvPr/>
        </p:nvSpPr>
        <p:spPr>
          <a:xfrm>
            <a:off x="0" y="9077334"/>
            <a:ext cx="462229" cy="307777"/>
          </a:xfrm>
          <a:prstGeom prst="rect">
            <a:avLst/>
          </a:prstGeom>
          <a:noFill/>
        </p:spPr>
        <p:txBody>
          <a:bodyPr wrap="square" rtlCol="0">
            <a:spAutoFit/>
          </a:bodyPr>
          <a:lstStyle/>
          <a:p>
            <a:r>
              <a:rPr lang="tr-TR" sz="1400" b="1" dirty="0"/>
              <a:t>II</a:t>
            </a:r>
          </a:p>
        </p:txBody>
      </p:sp>
    </p:spTree>
    <p:extLst>
      <p:ext uri="{BB962C8B-B14F-4D97-AF65-F5344CB8AC3E}">
        <p14:creationId xmlns:p14="http://schemas.microsoft.com/office/powerpoint/2010/main" xmlns="" val="2711302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4FE9ECC4-2C29-4494-97B7-40AEB4C8326E}"/>
              </a:ext>
            </a:extLst>
          </p:cNvPr>
          <p:cNvGraphicFramePr>
            <a:graphicFrameLocks noGrp="1"/>
          </p:cNvGraphicFramePr>
          <p:nvPr>
            <p:extLst>
              <p:ext uri="{D42A27DB-BD31-4B8C-83A1-F6EECF244321}">
                <p14:modId xmlns:p14="http://schemas.microsoft.com/office/powerpoint/2010/main" xmlns="" val="1825724652"/>
              </p:ext>
            </p:extLst>
          </p:nvPr>
        </p:nvGraphicFramePr>
        <p:xfrm>
          <a:off x="484234" y="249871"/>
          <a:ext cx="6758395" cy="1404758"/>
        </p:xfrm>
        <a:graphic>
          <a:graphicData uri="http://schemas.openxmlformats.org/drawingml/2006/table">
            <a:tbl>
              <a:tblPr firstRow="1" bandRow="1">
                <a:tableStyleId>{073A0DAA-6AF3-43AB-8588-CEC1D06C72B9}</a:tableStyleId>
              </a:tblPr>
              <a:tblGrid>
                <a:gridCol w="6758395">
                  <a:extLst>
                    <a:ext uri="{9D8B030D-6E8A-4147-A177-3AD203B41FA5}">
                      <a16:colId xmlns:a16="http://schemas.microsoft.com/office/drawing/2014/main" xmlns="" val="20000"/>
                    </a:ext>
                  </a:extLst>
                </a:gridCol>
              </a:tblGrid>
              <a:tr h="781228">
                <a:tc>
                  <a:txBody>
                    <a:bodyPr/>
                    <a:lstStyle/>
                    <a:p>
                      <a:pPr algn="just"/>
                      <a:r>
                        <a:rPr lang="tr-TR" sz="1200" dirty="0">
                          <a:solidFill>
                            <a:schemeClr val="bg1"/>
                          </a:solidFill>
                        </a:rPr>
                        <a:t>STRATEJİK AMAÇ 2.</a:t>
                      </a:r>
                    </a:p>
                    <a:p>
                      <a:pPr algn="just"/>
                      <a:r>
                        <a:rPr lang="tr-TR" sz="1200" b="0" dirty="0" smtClean="0">
                          <a:solidFill>
                            <a:schemeClr val="bg1"/>
                          </a:solidFill>
                          <a:latin typeface="Times New Roman" pitchFamily="18" charset="0"/>
                          <a:cs typeface="Times New Roman" pitchFamily="18" charset="0"/>
                        </a:rPr>
                        <a:t>Eğitim ve öğretimde kaliteyi ve öğrenme kazanımlarını arttırmak için idare, öğretmen, öğrenci ve veli arasındaki işbirliğini geliştirmek</a:t>
                      </a:r>
                      <a:endParaRPr lang="tr-TR" sz="1200" b="0" dirty="0">
                        <a:solidFill>
                          <a:schemeClr val="bg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623530">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2.1.</a:t>
                      </a:r>
                    </a:p>
                    <a:p>
                      <a:pPr algn="just">
                        <a:lnSpc>
                          <a:spcPts val="1540"/>
                        </a:lnSpc>
                      </a:pPr>
                      <a:r>
                        <a:rPr lang="tr-TR" sz="1100" dirty="0" smtClean="0">
                          <a:solidFill>
                            <a:schemeClr val="tx1"/>
                          </a:solidFill>
                          <a:latin typeface="Times New Roman" pitchFamily="18" charset="0"/>
                          <a:cs typeface="Times New Roman" pitchFamily="18" charset="0"/>
                        </a:rPr>
                        <a:t>Öğrencilerin akademik, sosyal, sportif ve kültürel alanda gelişimlerini sağlamak.</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6" name="Metin kutusu 5">
            <a:extLst>
              <a:ext uri="{FF2B5EF4-FFF2-40B4-BE49-F238E27FC236}">
                <a16:creationId xmlns:a16="http://schemas.microsoft.com/office/drawing/2014/main" xmlns="" id="{F77E89E0-62B3-4A08-99EE-72BE6C729A81}"/>
              </a:ext>
            </a:extLst>
          </p:cNvPr>
          <p:cNvSpPr txBox="1"/>
          <p:nvPr/>
        </p:nvSpPr>
        <p:spPr>
          <a:xfrm>
            <a:off x="-9766" y="9092106"/>
            <a:ext cx="462229" cy="307777"/>
          </a:xfrm>
          <a:prstGeom prst="rect">
            <a:avLst/>
          </a:prstGeom>
          <a:noFill/>
        </p:spPr>
        <p:txBody>
          <a:bodyPr wrap="square" rtlCol="0">
            <a:spAutoFit/>
          </a:bodyPr>
          <a:lstStyle/>
          <a:p>
            <a:r>
              <a:rPr lang="tr-TR" sz="1400" b="1" dirty="0"/>
              <a:t>24</a:t>
            </a:r>
          </a:p>
        </p:txBody>
      </p:sp>
      <p:graphicFrame>
        <p:nvGraphicFramePr>
          <p:cNvPr id="2" name="Tablo 1"/>
          <p:cNvGraphicFramePr>
            <a:graphicFrameLocks noGrp="1"/>
          </p:cNvGraphicFramePr>
          <p:nvPr>
            <p:extLst>
              <p:ext uri="{D42A27DB-BD31-4B8C-83A1-F6EECF244321}">
                <p14:modId xmlns:p14="http://schemas.microsoft.com/office/powerpoint/2010/main" xmlns="" val="1853900943"/>
              </p:ext>
            </p:extLst>
          </p:nvPr>
        </p:nvGraphicFramePr>
        <p:xfrm>
          <a:off x="558586" y="2470612"/>
          <a:ext cx="6805613" cy="1590924"/>
        </p:xfrm>
        <a:graphic>
          <a:graphicData uri="http://schemas.openxmlformats.org/drawingml/2006/table">
            <a:tbl>
              <a:tblPr/>
              <a:tblGrid>
                <a:gridCol w="486115">
                  <a:extLst>
                    <a:ext uri="{9D8B030D-6E8A-4147-A177-3AD203B41FA5}">
                      <a16:colId xmlns:a16="http://schemas.microsoft.com/office/drawing/2014/main" xmlns="" val="1416391733"/>
                    </a:ext>
                  </a:extLst>
                </a:gridCol>
                <a:gridCol w="3508868">
                  <a:extLst>
                    <a:ext uri="{9D8B030D-6E8A-4147-A177-3AD203B41FA5}">
                      <a16:colId xmlns:a16="http://schemas.microsoft.com/office/drawing/2014/main" xmlns="" val="3469140213"/>
                    </a:ext>
                  </a:extLst>
                </a:gridCol>
                <a:gridCol w="689400">
                  <a:extLst>
                    <a:ext uri="{9D8B030D-6E8A-4147-A177-3AD203B41FA5}">
                      <a16:colId xmlns:a16="http://schemas.microsoft.com/office/drawing/2014/main" xmlns="" val="2240092320"/>
                    </a:ext>
                  </a:extLst>
                </a:gridCol>
                <a:gridCol w="424246">
                  <a:extLst>
                    <a:ext uri="{9D8B030D-6E8A-4147-A177-3AD203B41FA5}">
                      <a16:colId xmlns:a16="http://schemas.microsoft.com/office/drawing/2014/main" xmlns="" val="3450285956"/>
                    </a:ext>
                  </a:extLst>
                </a:gridCol>
                <a:gridCol w="424246">
                  <a:extLst>
                    <a:ext uri="{9D8B030D-6E8A-4147-A177-3AD203B41FA5}">
                      <a16:colId xmlns:a16="http://schemas.microsoft.com/office/drawing/2014/main" xmlns="" val="1721736930"/>
                    </a:ext>
                  </a:extLst>
                </a:gridCol>
                <a:gridCol w="424246">
                  <a:extLst>
                    <a:ext uri="{9D8B030D-6E8A-4147-A177-3AD203B41FA5}">
                      <a16:colId xmlns:a16="http://schemas.microsoft.com/office/drawing/2014/main" xmlns="" val="2868486887"/>
                    </a:ext>
                  </a:extLst>
                </a:gridCol>
                <a:gridCol w="424246">
                  <a:extLst>
                    <a:ext uri="{9D8B030D-6E8A-4147-A177-3AD203B41FA5}">
                      <a16:colId xmlns:a16="http://schemas.microsoft.com/office/drawing/2014/main" xmlns="" val="3620750529"/>
                    </a:ext>
                  </a:extLst>
                </a:gridCol>
                <a:gridCol w="424246">
                  <a:extLst>
                    <a:ext uri="{9D8B030D-6E8A-4147-A177-3AD203B41FA5}">
                      <a16:colId xmlns:a16="http://schemas.microsoft.com/office/drawing/2014/main" xmlns="" val="1833167664"/>
                    </a:ext>
                  </a:extLst>
                </a:gridCol>
              </a:tblGrid>
              <a:tr h="265154">
                <a:tc>
                  <a:txBody>
                    <a:bodyPr/>
                    <a:lstStyle/>
                    <a:p>
                      <a:pPr algn="l" fontAlgn="ctr"/>
                      <a:r>
                        <a:rPr lang="tr-TR" sz="600" b="1" i="0" u="none" strike="noStrike">
                          <a:solidFill>
                            <a:srgbClr val="FFFFFF"/>
                          </a:solidFill>
                          <a:effectLst/>
                          <a:latin typeface="Times New Roman" panose="02020603050405020304" pitchFamily="18" charset="0"/>
                        </a:rPr>
                        <a:t>HEDEF 2.1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7">
                  <a:txBody>
                    <a:bodyPr/>
                    <a:lstStyle/>
                    <a:p>
                      <a:pPr algn="l" fontAlgn="ctr"/>
                      <a:r>
                        <a:rPr lang="tr-TR" sz="600" b="1" i="0" u="none" strike="noStrike" dirty="0">
                          <a:solidFill>
                            <a:srgbClr val="FFFFFF"/>
                          </a:solidFill>
                          <a:effectLst/>
                          <a:latin typeface="Times New Roman" panose="02020603050405020304" pitchFamily="18" charset="0"/>
                        </a:rPr>
                        <a:t>Öğrenme kazanımlarını takip eden ve velileri de sürece dâhil eden bir yönetim anlayışı ile öğrencilerimizin akademik başarıları ve sosyal faaliyetlere etkin katılımı artırılacaktır..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434246785"/>
                  </a:ext>
                </a:extLst>
              </a:tr>
              <a:tr h="265154">
                <a:tc gridSpan="2">
                  <a:txBody>
                    <a:bodyPr/>
                    <a:lstStyle/>
                    <a:p>
                      <a:pPr algn="ctr" fontAlgn="ctr"/>
                      <a:r>
                        <a:rPr lang="tr-TR" sz="600" b="1" i="0" u="none" strike="noStrike">
                          <a:solidFill>
                            <a:srgbClr val="000000"/>
                          </a:solidFill>
                          <a:effectLst/>
                          <a:latin typeface="Times New Roman" panose="02020603050405020304" pitchFamily="18" charset="0"/>
                        </a:rPr>
                        <a:t>PERFORMANS GÖSTERGELERİ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a:txBody>
                    <a:bodyPr/>
                    <a:lstStyle/>
                    <a:p>
                      <a:pPr algn="ctr" fontAlgn="ctr"/>
                      <a:r>
                        <a:rPr lang="tr-TR" sz="700" b="1" i="0" u="none" strike="noStrike">
                          <a:solidFill>
                            <a:srgbClr val="000000"/>
                          </a:solidFill>
                          <a:effectLst/>
                          <a:latin typeface="Times New Roman" panose="02020603050405020304" pitchFamily="18" charset="0"/>
                        </a:rPr>
                        <a:t>Başlangıç Değeri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2668749766"/>
                  </a:ext>
                </a:extLst>
              </a:tr>
              <a:tr h="132577">
                <a:tc rowSpan="2">
                  <a:txBody>
                    <a:bodyPr/>
                    <a:lstStyle/>
                    <a:p>
                      <a:pPr algn="l" fontAlgn="ctr"/>
                      <a:r>
                        <a:rPr lang="tr-TR" sz="600" b="1" i="0" u="none" strike="noStrike">
                          <a:solidFill>
                            <a:srgbClr val="000000"/>
                          </a:solidFill>
                          <a:effectLst/>
                          <a:latin typeface="Times New Roman" panose="02020603050405020304" pitchFamily="18" charset="0"/>
                        </a:rPr>
                        <a:t>PG 2.1.1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600" b="0" i="0" u="none" strike="noStrike">
                          <a:solidFill>
                            <a:srgbClr val="000000"/>
                          </a:solidFill>
                          <a:effectLst/>
                          <a:latin typeface="Times New Roman" panose="02020603050405020304" pitchFamily="18" charset="0"/>
                        </a:rPr>
                        <a:t>Bilimsel, kültürel, sanatsal ve sportif alanlarda en az bir faaliyete katılan öğrenci oranı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600" b="1" i="0" u="none" strike="noStrike">
                          <a:solidFill>
                            <a:srgbClr val="000000"/>
                          </a:solidFill>
                          <a:effectLst/>
                          <a:latin typeface="Times New Roman" panose="02020603050405020304" pitchFamily="18" charset="0"/>
                        </a:rPr>
                        <a:t>67,11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6609558"/>
                  </a:ext>
                </a:extLst>
              </a:tr>
              <a:tr h="1325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6112022"/>
                  </a:ext>
                </a:extLst>
              </a:tr>
              <a:tr h="132577">
                <a:tc rowSpan="2">
                  <a:txBody>
                    <a:bodyPr/>
                    <a:lstStyle/>
                    <a:p>
                      <a:pPr algn="l" fontAlgn="ctr"/>
                      <a:r>
                        <a:rPr lang="tr-TR" sz="600" b="1" i="0" u="none" strike="noStrike">
                          <a:solidFill>
                            <a:srgbClr val="000000"/>
                          </a:solidFill>
                          <a:effectLst/>
                          <a:latin typeface="Times New Roman" panose="02020603050405020304" pitchFamily="18" charset="0"/>
                        </a:rPr>
                        <a:t>PG 2.1.2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a:solidFill>
                            <a:srgbClr val="000000"/>
                          </a:solidFill>
                          <a:effectLst/>
                          <a:latin typeface="Times New Roman" panose="02020603050405020304" pitchFamily="18" charset="0"/>
                        </a:rPr>
                        <a:t>Öğrenci başına okunan kitap sayısı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20,13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2422334"/>
                  </a:ext>
                </a:extLst>
              </a:tr>
              <a:tr h="1325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1743268"/>
                  </a:ext>
                </a:extLst>
              </a:tr>
              <a:tr h="132577">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2.1.3</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600" b="0" i="0" u="none" strike="noStrike">
                          <a:solidFill>
                            <a:srgbClr val="000000"/>
                          </a:solidFill>
                          <a:effectLst/>
                          <a:latin typeface="Times New Roman" panose="02020603050405020304" pitchFamily="18" charset="0"/>
                        </a:rPr>
                        <a:t>Okul ve mahalle spor kulüplerinden yararlanan öğrenci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600" b="1" i="0" u="none" strike="noStrike">
                          <a:solidFill>
                            <a:srgbClr val="000000"/>
                          </a:solidFill>
                          <a:effectLst/>
                          <a:latin typeface="Times New Roman" panose="02020603050405020304" pitchFamily="18" charset="0"/>
                        </a:rPr>
                        <a:t>6,71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40,00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0091500"/>
                  </a:ext>
                </a:extLst>
              </a:tr>
              <a:tr h="1325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299544"/>
                  </a:ext>
                </a:extLst>
              </a:tr>
              <a:tr h="132577">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2.1.4</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a:solidFill>
                            <a:srgbClr val="000000"/>
                          </a:solidFill>
                          <a:effectLst/>
                          <a:latin typeface="Times New Roman" panose="02020603050405020304" pitchFamily="18" charset="0"/>
                        </a:rPr>
                        <a:t>Bilim ve sanat merkezleri grup tarama uygulaması yapılan öğrenci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10,05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7774396"/>
                  </a:ext>
                </a:extLst>
              </a:tr>
              <a:tr h="1325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0041183"/>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952689968"/>
              </p:ext>
            </p:extLst>
          </p:nvPr>
        </p:nvGraphicFramePr>
        <p:xfrm>
          <a:off x="558586" y="4468842"/>
          <a:ext cx="6805613" cy="4053759"/>
        </p:xfrm>
        <a:graphic>
          <a:graphicData uri="http://schemas.openxmlformats.org/drawingml/2006/table">
            <a:tbl>
              <a:tblPr/>
              <a:tblGrid>
                <a:gridCol w="486273">
                  <a:extLst>
                    <a:ext uri="{9D8B030D-6E8A-4147-A177-3AD203B41FA5}">
                      <a16:colId xmlns:a16="http://schemas.microsoft.com/office/drawing/2014/main" xmlns="" val="2486933051"/>
                    </a:ext>
                  </a:extLst>
                </a:gridCol>
                <a:gridCol w="4621804">
                  <a:extLst>
                    <a:ext uri="{9D8B030D-6E8A-4147-A177-3AD203B41FA5}">
                      <a16:colId xmlns:a16="http://schemas.microsoft.com/office/drawing/2014/main" xmlns="" val="607213166"/>
                    </a:ext>
                  </a:extLst>
                </a:gridCol>
                <a:gridCol w="848768">
                  <a:extLst>
                    <a:ext uri="{9D8B030D-6E8A-4147-A177-3AD203B41FA5}">
                      <a16:colId xmlns:a16="http://schemas.microsoft.com/office/drawing/2014/main" xmlns="" val="2023648103"/>
                    </a:ext>
                  </a:extLst>
                </a:gridCol>
                <a:gridCol w="848768">
                  <a:extLst>
                    <a:ext uri="{9D8B030D-6E8A-4147-A177-3AD203B41FA5}">
                      <a16:colId xmlns:a16="http://schemas.microsoft.com/office/drawing/2014/main" xmlns="" val="1880729257"/>
                    </a:ext>
                  </a:extLst>
                </a:gridCol>
              </a:tblGrid>
              <a:tr h="396159">
                <a:tc>
                  <a:txBody>
                    <a:bodyPr/>
                    <a:lstStyle/>
                    <a:p>
                      <a:pPr algn="ctr" fontAlgn="ctr"/>
                      <a:r>
                        <a:rPr lang="tr-TR" sz="800" b="1" i="0" u="none" strike="noStrike">
                          <a:solidFill>
                            <a:srgbClr val="FFFFFF"/>
                          </a:solidFill>
                          <a:effectLst/>
                          <a:latin typeface="Book Antiqua" panose="02040602050305030304" pitchFamily="18"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dirty="0">
                          <a:solidFill>
                            <a:srgbClr val="FFFFFF"/>
                          </a:solidFill>
                          <a:effectLst/>
                          <a:latin typeface="Book Antiqua" panose="02040602050305030304" pitchFamily="18" charset="0"/>
                        </a:rPr>
                        <a:t>Eylem İfadesi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Sorumlusu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2282518963"/>
                  </a:ext>
                </a:extLst>
              </a:tr>
              <a:tr h="297119">
                <a:tc>
                  <a:txBody>
                    <a:bodyPr/>
                    <a:lstStyle/>
                    <a:p>
                      <a:pPr algn="l" fontAlgn="ctr"/>
                      <a:r>
                        <a:rPr lang="tr-TR" sz="600" b="1" i="0" u="none" strike="noStrike">
                          <a:solidFill>
                            <a:srgbClr val="000000"/>
                          </a:solidFill>
                          <a:effectLst/>
                          <a:latin typeface="Times New Roman" panose="02020603050405020304" pitchFamily="18" charset="0"/>
                        </a:rPr>
                        <a:t>Eylem 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Okul düzeyinde Öğrenci Başarı İzleme Araştırması yapılacaktır.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0159143"/>
                  </a:ext>
                </a:extLst>
              </a:tr>
              <a:tr h="297119">
                <a:tc>
                  <a:txBody>
                    <a:bodyPr/>
                    <a:lstStyle/>
                    <a:p>
                      <a:pPr algn="l" fontAlgn="ctr"/>
                      <a:r>
                        <a:rPr lang="tr-TR" sz="600" b="1" i="0" u="none" strike="noStrike">
                          <a:solidFill>
                            <a:srgbClr val="000000"/>
                          </a:solidFill>
                          <a:effectLst/>
                          <a:latin typeface="Times New Roman" panose="02020603050405020304" pitchFamily="18" charset="0"/>
                        </a:rPr>
                        <a:t>Eylem 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Velilerimize  özel eğitimler verilmesine yönelik tedbirler alınacaktır.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8884836"/>
                  </a:ext>
                </a:extLst>
              </a:tr>
              <a:tr h="297119">
                <a:tc>
                  <a:txBody>
                    <a:bodyPr/>
                    <a:lstStyle/>
                    <a:p>
                      <a:pPr algn="l" fontAlgn="ctr"/>
                      <a:r>
                        <a:rPr lang="tr-TR" sz="600" b="1" i="0" u="none" strike="noStrike">
                          <a:solidFill>
                            <a:srgbClr val="000000"/>
                          </a:solidFill>
                          <a:effectLst/>
                          <a:latin typeface="Times New Roman" panose="02020603050405020304" pitchFamily="18" charset="0"/>
                        </a:rPr>
                        <a:t>Eylem 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Destek eğitimleri, destekleme ve yetiştirme kursları, öğrenme güçlüğü çeken öğrencilere yönelik faaliyetler gerçekleştirilecektir.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3281098"/>
                  </a:ext>
                </a:extLst>
              </a:tr>
              <a:tr h="297119">
                <a:tc>
                  <a:txBody>
                    <a:bodyPr/>
                    <a:lstStyle/>
                    <a:p>
                      <a:pPr algn="l" fontAlgn="ctr"/>
                      <a:r>
                        <a:rPr lang="tr-TR" sz="600" b="1" i="0" u="none" strike="noStrike">
                          <a:solidFill>
                            <a:srgbClr val="000000"/>
                          </a:solidFill>
                          <a:effectLst/>
                          <a:latin typeface="Times New Roman" panose="02020603050405020304" pitchFamily="18" charset="0"/>
                        </a:rPr>
                        <a:t>Eylem 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Bütün eğitim kademelerindeki öğrencilerimizin bilimsel, kültürel, sanatsal, sportif ve toplum hizmeti alanlarında etkinliklere katılım oranı artırılacaktır.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2618409"/>
                  </a:ext>
                </a:extLst>
              </a:tr>
              <a:tr h="297119">
                <a:tc>
                  <a:txBody>
                    <a:bodyPr/>
                    <a:lstStyle/>
                    <a:p>
                      <a:pPr algn="l" fontAlgn="ctr"/>
                      <a:r>
                        <a:rPr lang="tr-TR" sz="600" b="1" i="0" u="none" strike="noStrike">
                          <a:solidFill>
                            <a:srgbClr val="000000"/>
                          </a:solidFill>
                          <a:effectLst/>
                          <a:latin typeface="Times New Roman" panose="02020603050405020304" pitchFamily="18" charset="0"/>
                        </a:rPr>
                        <a:t>Eylem 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Öğrencilerimizin olay ve olguları bilimsel bakış açısıyla değerlendirebilmelerini sağlamak amacıyla bilim sınıfları oluşturma, bilim fuarları düzenleme gibi faaliyetler gerçekleştirilecektir.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1317481"/>
                  </a:ext>
                </a:extLst>
              </a:tr>
              <a:tr h="29711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2.1.6</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Öğrenme güçlüğü yaşayan öğrencilerin tespit edilmesine yönelik çalışmalar yapılacaktır.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3252876"/>
                  </a:ext>
                </a:extLst>
              </a:tr>
              <a:tr h="29711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2.1.7</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Okulumuzdaki topluma hizmet uygulamalarının RAM’lar, özel eğitim okulları, STK’lar ve üniversiteler ile ilişkilendirilmesi sağlanacaktır.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5805313"/>
                  </a:ext>
                </a:extLst>
              </a:tr>
              <a:tr h="29711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2.1.8</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Okulumuzun fiziki ortamları özel eğitime ihtiyaç duyan bireylerin gereksinimlerine uygun biçimde düzenlenecek ve destek eğitim odasının etkinliği artırılacaktır.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4713282"/>
                  </a:ext>
                </a:extLst>
              </a:tr>
              <a:tr h="29711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2.1.9</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Okulumuzda bilimsel, kültürel, sanatsal, sportif ve toplum hizmeti alanlarında etkinliklere katılım oranı artırılacaktır.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Book Antiqua" panose="02040602050305030304" pitchFamily="18" charset="0"/>
                        </a:rPr>
                        <a:t>Eğitim-öğretim yılı boyunca</a:t>
                      </a:r>
                    </a:p>
                    <a:p>
                      <a:pPr algn="l" fontAlgn="ctr"/>
                      <a:r>
                        <a:rPr lang="tr-TR" sz="800" b="0" i="0" u="none" strike="noStrike" dirty="0">
                          <a:solidFill>
                            <a:srgbClr val="000000"/>
                          </a:solidFill>
                          <a:effectLst/>
                          <a:latin typeface="Book Antiqua" panose="0204060205030503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0632709"/>
                  </a:ext>
                </a:extLst>
              </a:tr>
              <a:tr h="29711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2.1.10</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Hedefledikleri başarıyı gösteremediği belirlenen öğrencilerin akademik ve sosyal gelişimleri için okulumuzda destek programları uygulanacaktır.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9577992"/>
                  </a:ext>
                </a:extLst>
              </a:tr>
            </a:tbl>
          </a:graphicData>
        </a:graphic>
      </p:graphicFrame>
    </p:spTree>
    <p:extLst>
      <p:ext uri="{BB962C8B-B14F-4D97-AF65-F5344CB8AC3E}">
        <p14:creationId xmlns:p14="http://schemas.microsoft.com/office/powerpoint/2010/main" xmlns="" val="1536602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F326C606-22E8-4B4D-A4E5-4393D8C2641F}"/>
              </a:ext>
            </a:extLst>
          </p:cNvPr>
          <p:cNvGraphicFramePr>
            <a:graphicFrameLocks noGrp="1"/>
          </p:cNvGraphicFramePr>
          <p:nvPr>
            <p:extLst>
              <p:ext uri="{D42A27DB-BD31-4B8C-83A1-F6EECF244321}">
                <p14:modId xmlns:p14="http://schemas.microsoft.com/office/powerpoint/2010/main" xmlns="" val="2004116470"/>
              </p:ext>
            </p:extLst>
          </p:nvPr>
        </p:nvGraphicFramePr>
        <p:xfrm>
          <a:off x="484233" y="351472"/>
          <a:ext cx="6772909" cy="1135383"/>
        </p:xfrm>
        <a:graphic>
          <a:graphicData uri="http://schemas.openxmlformats.org/drawingml/2006/table">
            <a:tbl>
              <a:tblPr firstRow="1" bandRow="1">
                <a:tableStyleId>{073A0DAA-6AF3-43AB-8588-CEC1D06C72B9}</a:tableStyleId>
              </a:tblPr>
              <a:tblGrid>
                <a:gridCol w="6772909">
                  <a:extLst>
                    <a:ext uri="{9D8B030D-6E8A-4147-A177-3AD203B41FA5}">
                      <a16:colId xmlns:a16="http://schemas.microsoft.com/office/drawing/2014/main" xmlns="" val="20000"/>
                    </a:ext>
                  </a:extLst>
                </a:gridCol>
              </a:tblGrid>
              <a:tr h="532097">
                <a:tc>
                  <a:txBody>
                    <a:bodyPr/>
                    <a:lstStyle/>
                    <a:p>
                      <a:pPr algn="just"/>
                      <a:r>
                        <a:rPr lang="tr-TR" sz="1200" dirty="0">
                          <a:solidFill>
                            <a:schemeClr val="bg1"/>
                          </a:solidFill>
                        </a:rPr>
                        <a:t>STRATEJİK AMAÇ 2.</a:t>
                      </a:r>
                    </a:p>
                    <a:p>
                      <a:pPr algn="just"/>
                      <a:r>
                        <a:rPr lang="tr-TR" sz="1200" b="0" dirty="0" smtClean="0">
                          <a:solidFill>
                            <a:schemeClr val="bg1"/>
                          </a:solidFill>
                          <a:latin typeface="Times New Roman" pitchFamily="18" charset="0"/>
                          <a:cs typeface="Times New Roman" pitchFamily="18" charset="0"/>
                        </a:rPr>
                        <a:t>Eğitim ve öğretimde kaliteyi ve öğrenme kazanımlarını arttırmak için idare, öğretmen, öğrenci ve veli arasındaki işbirliğini geliştirmek</a:t>
                      </a:r>
                      <a:endParaRPr lang="tr-TR" sz="1200" b="0" dirty="0">
                        <a:solidFill>
                          <a:schemeClr val="bg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95289">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2.2.</a:t>
                      </a:r>
                    </a:p>
                    <a:p>
                      <a:pPr algn="just">
                        <a:lnSpc>
                          <a:spcPts val="1540"/>
                        </a:lnSpc>
                      </a:pPr>
                      <a:r>
                        <a:rPr lang="tr-TR" sz="1100" dirty="0" smtClean="0">
                          <a:solidFill>
                            <a:schemeClr val="tx1"/>
                          </a:solidFill>
                          <a:latin typeface="Times New Roman" pitchFamily="18" charset="0"/>
                          <a:cs typeface="Times New Roman" pitchFamily="18" charset="0"/>
                        </a:rPr>
                        <a:t>Öğrenci ve velilere yönelik yapılan sosyal, sportif, sanatsal ve kültürel etkinlik sayısını artırmak</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6" name="Metin kutusu 5">
            <a:extLst>
              <a:ext uri="{FF2B5EF4-FFF2-40B4-BE49-F238E27FC236}">
                <a16:creationId xmlns:a16="http://schemas.microsoft.com/office/drawing/2014/main" xmlns="" id="{171F17A8-16B2-4169-9AA3-2E647DC55C57}"/>
              </a:ext>
            </a:extLst>
          </p:cNvPr>
          <p:cNvSpPr txBox="1"/>
          <p:nvPr/>
        </p:nvSpPr>
        <p:spPr>
          <a:xfrm>
            <a:off x="-9766" y="9092106"/>
            <a:ext cx="462229" cy="307777"/>
          </a:xfrm>
          <a:prstGeom prst="rect">
            <a:avLst/>
          </a:prstGeom>
          <a:noFill/>
        </p:spPr>
        <p:txBody>
          <a:bodyPr wrap="square" rtlCol="0">
            <a:spAutoFit/>
          </a:bodyPr>
          <a:lstStyle/>
          <a:p>
            <a:r>
              <a:rPr lang="tr-TR" sz="1400" b="1" dirty="0"/>
              <a:t>25</a:t>
            </a:r>
          </a:p>
        </p:txBody>
      </p:sp>
      <p:graphicFrame>
        <p:nvGraphicFramePr>
          <p:cNvPr id="2" name="Tablo 1"/>
          <p:cNvGraphicFramePr>
            <a:graphicFrameLocks noGrp="1"/>
          </p:cNvGraphicFramePr>
          <p:nvPr>
            <p:extLst>
              <p:ext uri="{D42A27DB-BD31-4B8C-83A1-F6EECF244321}">
                <p14:modId xmlns:p14="http://schemas.microsoft.com/office/powerpoint/2010/main" xmlns="" val="1646893655"/>
              </p:ext>
            </p:extLst>
          </p:nvPr>
        </p:nvGraphicFramePr>
        <p:xfrm>
          <a:off x="592507" y="2044326"/>
          <a:ext cx="6805615" cy="1059240"/>
        </p:xfrm>
        <a:graphic>
          <a:graphicData uri="http://schemas.openxmlformats.org/drawingml/2006/table">
            <a:tbl>
              <a:tblPr/>
              <a:tblGrid>
                <a:gridCol w="494312">
                  <a:extLst>
                    <a:ext uri="{9D8B030D-6E8A-4147-A177-3AD203B41FA5}">
                      <a16:colId xmlns:a16="http://schemas.microsoft.com/office/drawing/2014/main" xmlns="" val="2922293400"/>
                    </a:ext>
                  </a:extLst>
                </a:gridCol>
                <a:gridCol w="3504317">
                  <a:extLst>
                    <a:ext uri="{9D8B030D-6E8A-4147-A177-3AD203B41FA5}">
                      <a16:colId xmlns:a16="http://schemas.microsoft.com/office/drawing/2014/main" xmlns="" val="843374463"/>
                    </a:ext>
                  </a:extLst>
                </a:gridCol>
                <a:gridCol w="688506">
                  <a:extLst>
                    <a:ext uri="{9D8B030D-6E8A-4147-A177-3AD203B41FA5}">
                      <a16:colId xmlns:a16="http://schemas.microsoft.com/office/drawing/2014/main" xmlns="" val="2955867943"/>
                    </a:ext>
                  </a:extLst>
                </a:gridCol>
                <a:gridCol w="423696">
                  <a:extLst>
                    <a:ext uri="{9D8B030D-6E8A-4147-A177-3AD203B41FA5}">
                      <a16:colId xmlns:a16="http://schemas.microsoft.com/office/drawing/2014/main" xmlns="" val="1306323581"/>
                    </a:ext>
                  </a:extLst>
                </a:gridCol>
                <a:gridCol w="423696">
                  <a:extLst>
                    <a:ext uri="{9D8B030D-6E8A-4147-A177-3AD203B41FA5}">
                      <a16:colId xmlns:a16="http://schemas.microsoft.com/office/drawing/2014/main" xmlns="" val="2618321185"/>
                    </a:ext>
                  </a:extLst>
                </a:gridCol>
                <a:gridCol w="423696">
                  <a:extLst>
                    <a:ext uri="{9D8B030D-6E8A-4147-A177-3AD203B41FA5}">
                      <a16:colId xmlns:a16="http://schemas.microsoft.com/office/drawing/2014/main" xmlns="" val="3083475631"/>
                    </a:ext>
                  </a:extLst>
                </a:gridCol>
                <a:gridCol w="423696">
                  <a:extLst>
                    <a:ext uri="{9D8B030D-6E8A-4147-A177-3AD203B41FA5}">
                      <a16:colId xmlns:a16="http://schemas.microsoft.com/office/drawing/2014/main" xmlns="" val="1263886854"/>
                    </a:ext>
                  </a:extLst>
                </a:gridCol>
                <a:gridCol w="423696">
                  <a:extLst>
                    <a:ext uri="{9D8B030D-6E8A-4147-A177-3AD203B41FA5}">
                      <a16:colId xmlns:a16="http://schemas.microsoft.com/office/drawing/2014/main" xmlns="" val="467556204"/>
                    </a:ext>
                  </a:extLst>
                </a:gridCol>
              </a:tblGrid>
              <a:tr h="264810">
                <a:tc>
                  <a:txBody>
                    <a:bodyPr/>
                    <a:lstStyle/>
                    <a:p>
                      <a:pPr algn="l" fontAlgn="ctr"/>
                      <a:r>
                        <a:rPr lang="tr-TR" sz="600" b="1" i="0" u="none" strike="noStrike">
                          <a:solidFill>
                            <a:srgbClr val="FFFFFF"/>
                          </a:solidFill>
                          <a:effectLst/>
                          <a:latin typeface="Times New Roman" panose="02020603050405020304" pitchFamily="18" charset="0"/>
                        </a:rPr>
                        <a:t>HEDEF 2.2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7">
                  <a:txBody>
                    <a:bodyPr/>
                    <a:lstStyle/>
                    <a:p>
                      <a:pPr algn="l" fontAlgn="ctr"/>
                      <a:r>
                        <a:rPr lang="tr-TR" sz="600" b="1" i="0" u="none" strike="noStrike" dirty="0">
                          <a:solidFill>
                            <a:srgbClr val="FFFFFF"/>
                          </a:solidFill>
                          <a:effectLst/>
                          <a:latin typeface="Times New Roman" panose="02020603050405020304" pitchFamily="18" charset="0"/>
                        </a:rPr>
                        <a:t>Hayat boyu öğrenme yaklaşımı çerçevesinde, işgücü piyasasının talep ettiği beceriler ile uyumlu bireyler yetiştirerek istihdam edilebilirliklerini artırmak.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213955894"/>
                  </a:ext>
                </a:extLst>
              </a:tr>
              <a:tr h="264810">
                <a:tc gridSpan="2">
                  <a:txBody>
                    <a:bodyPr/>
                    <a:lstStyle/>
                    <a:p>
                      <a:pPr algn="ctr" fontAlgn="ctr"/>
                      <a:r>
                        <a:rPr lang="tr-TR" sz="600" b="1" i="0" u="none" strike="noStrike" dirty="0">
                          <a:solidFill>
                            <a:srgbClr val="000000"/>
                          </a:solidFill>
                          <a:effectLst/>
                          <a:latin typeface="Times New Roman" panose="02020603050405020304" pitchFamily="18" charset="0"/>
                        </a:rPr>
                        <a:t>PERFORMANS GÖSTERGELERİ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a:txBody>
                    <a:bodyPr/>
                    <a:lstStyle/>
                    <a:p>
                      <a:pPr algn="ctr" fontAlgn="ctr"/>
                      <a:r>
                        <a:rPr lang="tr-TR" sz="700" b="1" i="0" u="none" strike="noStrike" dirty="0">
                          <a:solidFill>
                            <a:srgbClr val="000000"/>
                          </a:solidFill>
                          <a:effectLst/>
                          <a:latin typeface="Times New Roman" panose="02020603050405020304" pitchFamily="18" charset="0"/>
                        </a:rPr>
                        <a:t>Başlangıç Değeri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dirty="0">
                          <a:solidFill>
                            <a:srgbClr val="000000"/>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998580704"/>
                  </a:ext>
                </a:extLst>
              </a:tr>
              <a:tr h="132405">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2.2.1</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dirty="0">
                          <a:solidFill>
                            <a:srgbClr val="000000"/>
                          </a:solidFill>
                          <a:effectLst/>
                          <a:latin typeface="Times New Roman" panose="02020603050405020304" pitchFamily="18" charset="0"/>
                        </a:rPr>
                        <a:t>Toplumsal sorumluluk ve gönüllülük programlarına katılan öğrenci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dirty="0">
                          <a:solidFill>
                            <a:srgbClr val="000000"/>
                          </a:solidFill>
                          <a:effectLst/>
                          <a:latin typeface="Times New Roman" panose="02020603050405020304" pitchFamily="18" charset="0"/>
                        </a:rPr>
                        <a:t>13,42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40,00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5282784"/>
                  </a:ext>
                </a:extLst>
              </a:tr>
              <a:tr h="13240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5599678"/>
                  </a:ext>
                </a:extLst>
              </a:tr>
              <a:tr h="132405">
                <a:tc rowSpan="2">
                  <a:txBody>
                    <a:bodyPr/>
                    <a:lstStyle/>
                    <a:p>
                      <a:pPr algn="l" fontAlgn="ctr"/>
                      <a:r>
                        <a:rPr lang="tr-TR" sz="600" b="1" i="0" u="none" strike="noStrike" dirty="0">
                          <a:solidFill>
                            <a:srgbClr val="000000"/>
                          </a:solidFill>
                          <a:effectLst/>
                          <a:latin typeface="Times New Roman" panose="02020603050405020304" pitchFamily="18" charset="0"/>
                        </a:rPr>
                        <a:t>PG </a:t>
                      </a:r>
                      <a:r>
                        <a:rPr lang="tr-TR" sz="600" b="1" i="0" u="none" strike="noStrike" dirty="0" smtClean="0">
                          <a:solidFill>
                            <a:srgbClr val="000000"/>
                          </a:solidFill>
                          <a:effectLst/>
                          <a:latin typeface="Times New Roman" panose="02020603050405020304" pitchFamily="18" charset="0"/>
                        </a:rPr>
                        <a:t>2.2.2</a:t>
                      </a:r>
                      <a:endParaRPr lang="tr-TR" sz="6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600" b="0" i="0" u="none" strike="noStrike" dirty="0">
                          <a:solidFill>
                            <a:srgbClr val="000000"/>
                          </a:solidFill>
                          <a:effectLst/>
                          <a:latin typeface="Times New Roman" panose="02020603050405020304" pitchFamily="18" charset="0"/>
                        </a:rPr>
                        <a:t>Başka Kurumlarca düzenlenen bilimsel etkinliklere katılan öğrenci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600" b="1" i="0" u="none" strike="noStrike" dirty="0">
                          <a:solidFill>
                            <a:srgbClr val="000000"/>
                          </a:solidFill>
                          <a:effectLst/>
                          <a:latin typeface="Times New Roman" panose="02020603050405020304" pitchFamily="18" charset="0"/>
                        </a:rPr>
                        <a:t>20,47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50,00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916274"/>
                  </a:ext>
                </a:extLst>
              </a:tr>
              <a:tr h="13240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9340010"/>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2741192762"/>
              </p:ext>
            </p:extLst>
          </p:nvPr>
        </p:nvGraphicFramePr>
        <p:xfrm>
          <a:off x="624312" y="3724238"/>
          <a:ext cx="6805613" cy="1157863"/>
        </p:xfrm>
        <a:graphic>
          <a:graphicData uri="http://schemas.openxmlformats.org/drawingml/2006/table">
            <a:tbl>
              <a:tblPr/>
              <a:tblGrid>
                <a:gridCol w="494472">
                  <a:extLst>
                    <a:ext uri="{9D8B030D-6E8A-4147-A177-3AD203B41FA5}">
                      <a16:colId xmlns:a16="http://schemas.microsoft.com/office/drawing/2014/main" xmlns="" val="4217806690"/>
                    </a:ext>
                  </a:extLst>
                </a:gridCol>
                <a:gridCol w="4615807">
                  <a:extLst>
                    <a:ext uri="{9D8B030D-6E8A-4147-A177-3AD203B41FA5}">
                      <a16:colId xmlns:a16="http://schemas.microsoft.com/office/drawing/2014/main" xmlns="" val="1906319422"/>
                    </a:ext>
                  </a:extLst>
                </a:gridCol>
                <a:gridCol w="847667">
                  <a:extLst>
                    <a:ext uri="{9D8B030D-6E8A-4147-A177-3AD203B41FA5}">
                      <a16:colId xmlns:a16="http://schemas.microsoft.com/office/drawing/2014/main" xmlns="" val="3668910370"/>
                    </a:ext>
                  </a:extLst>
                </a:gridCol>
                <a:gridCol w="847667">
                  <a:extLst>
                    <a:ext uri="{9D8B030D-6E8A-4147-A177-3AD203B41FA5}">
                      <a16:colId xmlns:a16="http://schemas.microsoft.com/office/drawing/2014/main" xmlns="" val="1895177297"/>
                    </a:ext>
                  </a:extLst>
                </a:gridCol>
              </a:tblGrid>
              <a:tr h="426343">
                <a:tc>
                  <a:txBody>
                    <a:bodyPr/>
                    <a:lstStyle/>
                    <a:p>
                      <a:pPr algn="ctr" fontAlgn="ctr"/>
                      <a:r>
                        <a:rPr lang="tr-TR" sz="800" b="1" i="0" u="none" strike="noStrike">
                          <a:solidFill>
                            <a:srgbClr val="FFFFFF"/>
                          </a:solidFill>
                          <a:effectLst/>
                          <a:latin typeface="Book Antiqua" panose="02040602050305030304" pitchFamily="18"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dirty="0">
                          <a:solidFill>
                            <a:srgbClr val="FFFFFF"/>
                          </a:solidFill>
                          <a:effectLst/>
                          <a:latin typeface="Book Antiqua" panose="02040602050305030304" pitchFamily="18" charset="0"/>
                        </a:rPr>
                        <a:t>Eylem İfadesi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Sorumlusu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923485359"/>
                  </a:ext>
                </a:extLst>
              </a:tr>
              <a:tr h="24494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2.2.1</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Bilim merkezleri ve müzeleri, sanat merkezleri, teknoparklar ve üniversitelerle iş birlikleri artırılacaktır.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0504434"/>
                  </a:ext>
                </a:extLst>
              </a:tr>
              <a:tr h="24494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2.2.2</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Çevre bilincinin artırılması çerçevesinde yapılan etkinliklere katılan öğrenciler ödüllendirilerek katılım oranımız artırılacaktır.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Book Antiqua" panose="02040602050305030304" pitchFamily="18" charset="0"/>
                        </a:rPr>
                        <a:t> </a:t>
                      </a: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algn="l" fontAlgn="ct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451813"/>
                  </a:ext>
                </a:extLst>
              </a:tr>
            </a:tbl>
          </a:graphicData>
        </a:graphic>
      </p:graphicFrame>
    </p:spTree>
    <p:extLst>
      <p:ext uri="{BB962C8B-B14F-4D97-AF65-F5344CB8AC3E}">
        <p14:creationId xmlns:p14="http://schemas.microsoft.com/office/powerpoint/2010/main" xmlns="" val="4009873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E3997233-D70B-41D9-A7E9-D3E6938A6B0E}"/>
              </a:ext>
            </a:extLst>
          </p:cNvPr>
          <p:cNvGraphicFramePr>
            <a:graphicFrameLocks noGrp="1"/>
          </p:cNvGraphicFramePr>
          <p:nvPr>
            <p:extLst>
              <p:ext uri="{D42A27DB-BD31-4B8C-83A1-F6EECF244321}">
                <p14:modId xmlns:p14="http://schemas.microsoft.com/office/powerpoint/2010/main" xmlns="" val="1576665748"/>
              </p:ext>
            </p:extLst>
          </p:nvPr>
        </p:nvGraphicFramePr>
        <p:xfrm>
          <a:off x="455205" y="336958"/>
          <a:ext cx="6889024" cy="1433786"/>
        </p:xfrm>
        <a:graphic>
          <a:graphicData uri="http://schemas.openxmlformats.org/drawingml/2006/table">
            <a:tbl>
              <a:tblPr firstRow="1" bandRow="1">
                <a:tableStyleId>{073A0DAA-6AF3-43AB-8588-CEC1D06C72B9}</a:tableStyleId>
              </a:tblPr>
              <a:tblGrid>
                <a:gridCol w="6889024">
                  <a:extLst>
                    <a:ext uri="{9D8B030D-6E8A-4147-A177-3AD203B41FA5}">
                      <a16:colId xmlns:a16="http://schemas.microsoft.com/office/drawing/2014/main" xmlns="" val="20000"/>
                    </a:ext>
                  </a:extLst>
                </a:gridCol>
              </a:tblGrid>
              <a:tr h="836947">
                <a:tc>
                  <a:txBody>
                    <a:bodyPr/>
                    <a:lstStyle/>
                    <a:p>
                      <a:pPr algn="just"/>
                      <a:r>
                        <a:rPr lang="tr-TR" sz="1200" dirty="0">
                          <a:solidFill>
                            <a:schemeClr val="bg1"/>
                          </a:solidFill>
                        </a:rPr>
                        <a:t>STRATEJİK AMAÇ 2.</a:t>
                      </a:r>
                    </a:p>
                    <a:p>
                      <a:pPr algn="just"/>
                      <a:r>
                        <a:rPr lang="tr-TR" sz="1200" b="0" dirty="0" smtClean="0">
                          <a:solidFill>
                            <a:schemeClr val="bg1"/>
                          </a:solidFill>
                          <a:latin typeface="Times New Roman" pitchFamily="18" charset="0"/>
                          <a:cs typeface="Times New Roman" pitchFamily="18" charset="0"/>
                        </a:rPr>
                        <a:t>Eğitim ve öğretimde kaliteyi ve öğrenme kazanımlarını arttırmak için idare, öğretmen, öğrenci ve veli arasındaki işbirliğini geliştirmek</a:t>
                      </a:r>
                      <a:endParaRPr lang="tr-TR" sz="1200" b="0" dirty="0">
                        <a:solidFill>
                          <a:schemeClr val="bg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96839">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2.3.</a:t>
                      </a:r>
                    </a:p>
                    <a:p>
                      <a:pPr algn="just">
                        <a:lnSpc>
                          <a:spcPts val="1540"/>
                        </a:lnSpc>
                      </a:pPr>
                      <a:r>
                        <a:rPr lang="tr-TR" sz="1100" dirty="0" smtClean="0">
                          <a:solidFill>
                            <a:schemeClr val="tx1"/>
                          </a:solidFill>
                          <a:latin typeface="Times New Roman" pitchFamily="18" charset="0"/>
                          <a:cs typeface="Times New Roman" pitchFamily="18" charset="0"/>
                        </a:rPr>
                        <a:t>Öğretmen ve öğrencilerimizin yabancı dil yeterliliğini artırmak ve yurt dışı hareketliliklerini sağlamak.</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6" name="Metin kutusu 5">
            <a:extLst>
              <a:ext uri="{FF2B5EF4-FFF2-40B4-BE49-F238E27FC236}">
                <a16:creationId xmlns:a16="http://schemas.microsoft.com/office/drawing/2014/main" xmlns="" id="{A543B24D-42C7-4243-9B00-A824121D1260}"/>
              </a:ext>
            </a:extLst>
          </p:cNvPr>
          <p:cNvSpPr txBox="1"/>
          <p:nvPr/>
        </p:nvSpPr>
        <p:spPr>
          <a:xfrm>
            <a:off x="-9766" y="9092106"/>
            <a:ext cx="462229" cy="307777"/>
          </a:xfrm>
          <a:prstGeom prst="rect">
            <a:avLst/>
          </a:prstGeom>
          <a:noFill/>
        </p:spPr>
        <p:txBody>
          <a:bodyPr wrap="square" rtlCol="0">
            <a:spAutoFit/>
          </a:bodyPr>
          <a:lstStyle/>
          <a:p>
            <a:r>
              <a:rPr lang="tr-TR" sz="1400" b="1" dirty="0"/>
              <a:t>26</a:t>
            </a:r>
          </a:p>
        </p:txBody>
      </p:sp>
      <p:graphicFrame>
        <p:nvGraphicFramePr>
          <p:cNvPr id="2" name="Tablo 1"/>
          <p:cNvGraphicFramePr>
            <a:graphicFrameLocks noGrp="1"/>
          </p:cNvGraphicFramePr>
          <p:nvPr>
            <p:extLst>
              <p:ext uri="{D42A27DB-BD31-4B8C-83A1-F6EECF244321}">
                <p14:modId xmlns:p14="http://schemas.microsoft.com/office/powerpoint/2010/main" xmlns="" val="2177161992"/>
              </p:ext>
            </p:extLst>
          </p:nvPr>
        </p:nvGraphicFramePr>
        <p:xfrm>
          <a:off x="584559" y="2467011"/>
          <a:ext cx="6805613" cy="1462672"/>
        </p:xfrm>
        <a:graphic>
          <a:graphicData uri="http://schemas.openxmlformats.org/drawingml/2006/table">
            <a:tbl>
              <a:tblPr/>
              <a:tblGrid>
                <a:gridCol w="569133">
                  <a:extLst>
                    <a:ext uri="{9D8B030D-6E8A-4147-A177-3AD203B41FA5}">
                      <a16:colId xmlns:a16="http://schemas.microsoft.com/office/drawing/2014/main" xmlns="" val="3184285939"/>
                    </a:ext>
                  </a:extLst>
                </a:gridCol>
                <a:gridCol w="3462772">
                  <a:extLst>
                    <a:ext uri="{9D8B030D-6E8A-4147-A177-3AD203B41FA5}">
                      <a16:colId xmlns:a16="http://schemas.microsoft.com/office/drawing/2014/main" xmlns="" val="1920621121"/>
                    </a:ext>
                  </a:extLst>
                </a:gridCol>
                <a:gridCol w="680343">
                  <a:extLst>
                    <a:ext uri="{9D8B030D-6E8A-4147-A177-3AD203B41FA5}">
                      <a16:colId xmlns:a16="http://schemas.microsoft.com/office/drawing/2014/main" xmlns="" val="1699040226"/>
                    </a:ext>
                  </a:extLst>
                </a:gridCol>
                <a:gridCol w="418673">
                  <a:extLst>
                    <a:ext uri="{9D8B030D-6E8A-4147-A177-3AD203B41FA5}">
                      <a16:colId xmlns:a16="http://schemas.microsoft.com/office/drawing/2014/main" xmlns="" val="2462127110"/>
                    </a:ext>
                  </a:extLst>
                </a:gridCol>
                <a:gridCol w="418673">
                  <a:extLst>
                    <a:ext uri="{9D8B030D-6E8A-4147-A177-3AD203B41FA5}">
                      <a16:colId xmlns:a16="http://schemas.microsoft.com/office/drawing/2014/main" xmlns="" val="2564808822"/>
                    </a:ext>
                  </a:extLst>
                </a:gridCol>
                <a:gridCol w="418673">
                  <a:extLst>
                    <a:ext uri="{9D8B030D-6E8A-4147-A177-3AD203B41FA5}">
                      <a16:colId xmlns:a16="http://schemas.microsoft.com/office/drawing/2014/main" xmlns="" val="4150140741"/>
                    </a:ext>
                  </a:extLst>
                </a:gridCol>
                <a:gridCol w="418673">
                  <a:extLst>
                    <a:ext uri="{9D8B030D-6E8A-4147-A177-3AD203B41FA5}">
                      <a16:colId xmlns:a16="http://schemas.microsoft.com/office/drawing/2014/main" xmlns="" val="2417253152"/>
                    </a:ext>
                  </a:extLst>
                </a:gridCol>
                <a:gridCol w="418673">
                  <a:extLst>
                    <a:ext uri="{9D8B030D-6E8A-4147-A177-3AD203B41FA5}">
                      <a16:colId xmlns:a16="http://schemas.microsoft.com/office/drawing/2014/main" xmlns="" val="273500782"/>
                    </a:ext>
                  </a:extLst>
                </a:gridCol>
              </a:tblGrid>
              <a:tr h="261754">
                <a:tc>
                  <a:txBody>
                    <a:bodyPr/>
                    <a:lstStyle/>
                    <a:p>
                      <a:pPr algn="l" fontAlgn="ctr"/>
                      <a:r>
                        <a:rPr lang="tr-TR" sz="500" b="1" i="0" u="none" strike="noStrike">
                          <a:solidFill>
                            <a:srgbClr val="FFFFFF"/>
                          </a:solidFill>
                          <a:effectLst/>
                          <a:latin typeface="Times New Roman" panose="02020603050405020304" pitchFamily="18" charset="0"/>
                        </a:rPr>
                        <a:t>HEDEF 2.3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7">
                  <a:txBody>
                    <a:bodyPr/>
                    <a:lstStyle/>
                    <a:p>
                      <a:pPr algn="l" fontAlgn="ctr"/>
                      <a:r>
                        <a:rPr lang="tr-TR" sz="500" b="1" i="0" u="none" strike="noStrike">
                          <a:solidFill>
                            <a:srgbClr val="FFFFFF"/>
                          </a:solidFill>
                          <a:effectLst/>
                          <a:latin typeface="Times New Roman" panose="02020603050405020304" pitchFamily="18" charset="0"/>
                        </a:rPr>
                        <a:t>Eğitimde yenilikçi yaklaşımlar kullanılarak bireylerin yabancı dil yeterliliğini ve uluslararası öğrenci/öğretmen hareketliliğini artırmak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250837355"/>
                  </a:ext>
                </a:extLst>
              </a:tr>
              <a:tr h="284779">
                <a:tc gridSpan="2">
                  <a:txBody>
                    <a:bodyPr/>
                    <a:lstStyle/>
                    <a:p>
                      <a:pPr algn="ctr" fontAlgn="ctr"/>
                      <a:r>
                        <a:rPr lang="tr-TR" sz="500" b="1" i="0" u="none" strike="noStrike">
                          <a:solidFill>
                            <a:srgbClr val="000000"/>
                          </a:solidFill>
                          <a:effectLst/>
                          <a:latin typeface="Times New Roman" panose="02020603050405020304" pitchFamily="18" charset="0"/>
                        </a:rPr>
                        <a:t>PERFORMANS GÖSTERGELERİ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a:txBody>
                    <a:bodyPr/>
                    <a:lstStyle/>
                    <a:p>
                      <a:pPr algn="ctr" fontAlgn="ctr"/>
                      <a:r>
                        <a:rPr lang="tr-TR" sz="700" b="1" i="0" u="none" strike="noStrike">
                          <a:solidFill>
                            <a:srgbClr val="000000"/>
                          </a:solidFill>
                          <a:effectLst/>
                          <a:latin typeface="Times New Roman" panose="02020603050405020304" pitchFamily="18" charset="0"/>
                        </a:rPr>
                        <a:t>Başlangıç Değeri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dirty="0">
                          <a:solidFill>
                            <a:srgbClr val="000000"/>
                          </a:solidFill>
                          <a:effectLst/>
                          <a:latin typeface="Times New Roman" panose="02020603050405020304" pitchFamily="18"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128183784"/>
                  </a:ext>
                </a:extLst>
              </a:tr>
              <a:tr h="130877">
                <a:tc rowSpan="2">
                  <a:txBody>
                    <a:bodyPr/>
                    <a:lstStyle/>
                    <a:p>
                      <a:pPr algn="l" fontAlgn="ctr"/>
                      <a:r>
                        <a:rPr lang="tr-TR" sz="500" b="1" i="0" u="none" strike="noStrike">
                          <a:solidFill>
                            <a:srgbClr val="000000"/>
                          </a:solidFill>
                          <a:effectLst/>
                          <a:latin typeface="Times New Roman" panose="02020603050405020304" pitchFamily="18" charset="0"/>
                        </a:rPr>
                        <a:t>PG 2.3.1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500" b="0" i="0" u="none" strike="noStrike">
                          <a:solidFill>
                            <a:srgbClr val="000000"/>
                          </a:solidFill>
                          <a:effectLst/>
                          <a:latin typeface="Times New Roman" panose="02020603050405020304" pitchFamily="18" charset="0"/>
                        </a:rPr>
                        <a:t>Yabancı dil sınavında (YDS) en az C seviyesi veya eşdeğeri bir belgeye sahip olan öğretmen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500" b="1" i="0" u="none" strike="noStrike">
                          <a:solidFill>
                            <a:srgbClr val="000000"/>
                          </a:solidFill>
                          <a:effectLst/>
                          <a:latin typeface="Times New Roman" panose="02020603050405020304" pitchFamily="18" charset="0"/>
                        </a:rPr>
                        <a:t>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tr-TR" sz="500" b="0" i="0" u="none" strike="noStrike" dirty="0">
                          <a:solidFill>
                            <a:srgbClr val="000000"/>
                          </a:solidFill>
                          <a:effectLst/>
                          <a:latin typeface="Calibri" panose="020F0502020204030204" pitchFamily="34" charset="0"/>
                        </a:rPr>
                        <a:t> </a:t>
                      </a:r>
                      <a:r>
                        <a:rPr lang="tr-TR" sz="500" b="0" i="0" u="none" strike="noStrike" dirty="0" smtClean="0">
                          <a:solidFill>
                            <a:srgbClr val="000000"/>
                          </a:solidFill>
                          <a:effectLst/>
                          <a:latin typeface="Calibri" panose="020F0502020204030204" pitchFamily="34" charset="0"/>
                        </a:rPr>
                        <a:t>                        0</a:t>
                      </a:r>
                      <a:endParaRPr lang="tr-TR" sz="5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dirty="0">
                          <a:solidFill>
                            <a:srgbClr val="000000"/>
                          </a:solidFill>
                          <a:effectLst/>
                          <a:latin typeface="Calibri" panose="020F0502020204030204" pitchFamily="34" charset="0"/>
                        </a:rPr>
                        <a:t> </a:t>
                      </a:r>
                      <a:r>
                        <a:rPr lang="tr-TR" sz="500" b="0" i="0" u="none" strike="noStrike" dirty="0" smtClean="0">
                          <a:solidFill>
                            <a:srgbClr val="000000"/>
                          </a:solidFill>
                          <a:effectLst/>
                          <a:latin typeface="Calibri" panose="020F0502020204030204" pitchFamily="34" charset="0"/>
                        </a:rPr>
                        <a:t>                   1</a:t>
                      </a:r>
                      <a:endParaRPr lang="tr-TR" sz="5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dirty="0">
                          <a:solidFill>
                            <a:srgbClr val="000000"/>
                          </a:solidFill>
                          <a:effectLst/>
                          <a:latin typeface="Calibri" panose="020F0502020204030204" pitchFamily="34" charset="0"/>
                        </a:rPr>
                        <a:t> </a:t>
                      </a:r>
                      <a:r>
                        <a:rPr lang="tr-TR" sz="500" b="0" i="0" u="none" strike="noStrike" dirty="0" smtClean="0">
                          <a:solidFill>
                            <a:srgbClr val="000000"/>
                          </a:solidFill>
                          <a:effectLst/>
                          <a:latin typeface="Calibri" panose="020F0502020204030204" pitchFamily="34" charset="0"/>
                        </a:rPr>
                        <a:t>                   1</a:t>
                      </a:r>
                      <a:endParaRPr lang="tr-TR" sz="5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dirty="0" smtClean="0">
                          <a:solidFill>
                            <a:srgbClr val="000000"/>
                          </a:solidFill>
                          <a:effectLst/>
                          <a:latin typeface="Calibri" panose="020F0502020204030204" pitchFamily="34" charset="0"/>
                        </a:rPr>
                        <a:t>                    1</a:t>
                      </a:r>
                      <a:r>
                        <a:rPr lang="tr-TR" sz="5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dirty="0">
                          <a:solidFill>
                            <a:srgbClr val="000000"/>
                          </a:solidFill>
                          <a:effectLst/>
                          <a:latin typeface="Calibri" panose="020F0502020204030204" pitchFamily="34" charset="0"/>
                        </a:rPr>
                        <a:t> </a:t>
                      </a:r>
                      <a:r>
                        <a:rPr lang="tr-TR" sz="500" b="0" i="0" u="none" strike="noStrike" dirty="0" smtClean="0">
                          <a:solidFill>
                            <a:srgbClr val="000000"/>
                          </a:solidFill>
                          <a:effectLst/>
                          <a:latin typeface="Calibri" panose="020F0502020204030204" pitchFamily="34" charset="0"/>
                        </a:rPr>
                        <a:t>                   1</a:t>
                      </a:r>
                      <a:endParaRPr lang="tr-TR" sz="5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3004906"/>
                  </a:ext>
                </a:extLst>
              </a:tr>
              <a:tr h="1308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0840389"/>
                  </a:ext>
                </a:extLst>
              </a:tr>
              <a:tr h="130877">
                <a:tc rowSpan="2">
                  <a:txBody>
                    <a:bodyPr/>
                    <a:lstStyle/>
                    <a:p>
                      <a:pPr algn="l" fontAlgn="ctr"/>
                      <a:r>
                        <a:rPr lang="tr-TR" sz="500" b="1" i="0" u="none" strike="noStrike">
                          <a:solidFill>
                            <a:srgbClr val="000000"/>
                          </a:solidFill>
                          <a:effectLst/>
                          <a:latin typeface="Times New Roman" panose="02020603050405020304" pitchFamily="18" charset="0"/>
                        </a:rPr>
                        <a:t>PG 2.3.2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500" b="0" i="0" u="none" strike="noStrike">
                          <a:solidFill>
                            <a:srgbClr val="000000"/>
                          </a:solidFill>
                          <a:effectLst/>
                          <a:latin typeface="Times New Roman" panose="02020603050405020304" pitchFamily="18" charset="0"/>
                        </a:rPr>
                        <a:t>Ulusal  proje ve yarışmalara  katılan öğrenci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500" b="1" i="0" u="none" strike="noStrike">
                          <a:solidFill>
                            <a:srgbClr val="000000"/>
                          </a:solidFill>
                          <a:effectLst/>
                          <a:latin typeface="Times New Roman" panose="02020603050405020304" pitchFamily="18" charset="0"/>
                        </a:rPr>
                        <a:t>16,78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500" b="0" i="0" u="none" strike="noStrike">
                          <a:solidFill>
                            <a:srgbClr val="000000"/>
                          </a:solidFill>
                          <a:effectLst/>
                          <a:latin typeface="Calibri" panose="020F0502020204030204" pitchFamily="34" charset="0"/>
                        </a:rPr>
                        <a:t>18,00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40,00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6345117"/>
                  </a:ext>
                </a:extLst>
              </a:tr>
              <a:tr h="1308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3359033"/>
                  </a:ext>
                </a:extLst>
              </a:tr>
              <a:tr h="130877">
                <a:tc rowSpan="2">
                  <a:txBody>
                    <a:bodyPr/>
                    <a:lstStyle/>
                    <a:p>
                      <a:pPr algn="l" fontAlgn="ctr"/>
                      <a:r>
                        <a:rPr lang="tr-TR" sz="500" b="1" i="0" u="none" strike="noStrike">
                          <a:solidFill>
                            <a:srgbClr val="000000"/>
                          </a:solidFill>
                          <a:effectLst/>
                          <a:latin typeface="Times New Roman" panose="02020603050405020304" pitchFamily="18" charset="0"/>
                        </a:rPr>
                        <a:t>PG 2.3.3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500" b="0" i="0" u="none" strike="noStrike">
                          <a:solidFill>
                            <a:srgbClr val="000000"/>
                          </a:solidFill>
                          <a:effectLst/>
                          <a:latin typeface="Times New Roman" panose="02020603050405020304" pitchFamily="18" charset="0"/>
                        </a:rPr>
                        <a:t>Ulusal  proje ve yarışmalara  katılan öğretmen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500" b="1" i="0" u="none" strike="noStrike">
                          <a:solidFill>
                            <a:srgbClr val="000000"/>
                          </a:solidFill>
                          <a:effectLst/>
                          <a:latin typeface="Times New Roman" panose="02020603050405020304" pitchFamily="18" charset="0"/>
                        </a:rPr>
                        <a:t>8,33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500" b="0" i="0" u="none" strike="noStrike">
                          <a:solidFill>
                            <a:srgbClr val="000000"/>
                          </a:solidFill>
                          <a:effectLst/>
                          <a:latin typeface="Calibri" panose="020F0502020204030204" pitchFamily="34" charset="0"/>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40,00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6438273"/>
                  </a:ext>
                </a:extLst>
              </a:tr>
              <a:tr h="13087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0195678"/>
                  </a:ext>
                </a:extLst>
              </a:tr>
              <a:tr h="130877">
                <a:tc>
                  <a:txBody>
                    <a:bodyPr/>
                    <a:lstStyle/>
                    <a:p>
                      <a:pPr algn="l" fontAlgn="ctr"/>
                      <a:r>
                        <a:rPr lang="tr-TR" sz="500" b="1" i="0" u="none" strike="noStrike" dirty="0">
                          <a:solidFill>
                            <a:srgbClr val="000000"/>
                          </a:solidFill>
                          <a:effectLst/>
                          <a:latin typeface="Times New Roman" panose="02020603050405020304" pitchFamily="18" charset="0"/>
                        </a:rPr>
                        <a:t>PG </a:t>
                      </a:r>
                      <a:r>
                        <a:rPr lang="tr-TR" sz="500" b="1" i="0" u="none" strike="noStrike" dirty="0" smtClean="0">
                          <a:solidFill>
                            <a:srgbClr val="000000"/>
                          </a:solidFill>
                          <a:effectLst/>
                          <a:latin typeface="Times New Roman" panose="02020603050405020304" pitchFamily="18" charset="0"/>
                        </a:rPr>
                        <a:t>2.3.4</a:t>
                      </a:r>
                      <a:endParaRPr lang="tr-TR" sz="5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500" b="0" i="0" u="none" strike="noStrike">
                          <a:solidFill>
                            <a:srgbClr val="000000"/>
                          </a:solidFill>
                          <a:effectLst/>
                          <a:latin typeface="Times New Roman" panose="02020603050405020304" pitchFamily="18" charset="0"/>
                        </a:rPr>
                        <a:t>Kurumda yürütülen proje sayısı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500" b="1" i="0" u="none" strike="noStrike">
                          <a:solidFill>
                            <a:srgbClr val="000000"/>
                          </a:solidFill>
                          <a:effectLst/>
                          <a:latin typeface="Calibri" panose="020F0502020204030204" pitchFamily="34" charset="0"/>
                        </a:rPr>
                        <a:t>2,00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5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500" b="0" i="0" u="none" strike="noStrike" dirty="0">
                          <a:solidFill>
                            <a:srgbClr val="000000"/>
                          </a:solidFill>
                          <a:effectLst/>
                          <a:latin typeface="Calibri" panose="020F0502020204030204" pitchFamily="34" charset="0"/>
                        </a:rPr>
                        <a:t>6,00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204567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3923009613"/>
              </p:ext>
            </p:extLst>
          </p:nvPr>
        </p:nvGraphicFramePr>
        <p:xfrm>
          <a:off x="576602" y="4795407"/>
          <a:ext cx="6805613" cy="1750970"/>
        </p:xfrm>
        <a:graphic>
          <a:graphicData uri="http://schemas.openxmlformats.org/drawingml/2006/table">
            <a:tbl>
              <a:tblPr/>
              <a:tblGrid>
                <a:gridCol w="569316">
                  <a:extLst>
                    <a:ext uri="{9D8B030D-6E8A-4147-A177-3AD203B41FA5}">
                      <a16:colId xmlns:a16="http://schemas.microsoft.com/office/drawing/2014/main" xmlns="" val="3417530603"/>
                    </a:ext>
                  </a:extLst>
                </a:gridCol>
                <a:gridCol w="4561069">
                  <a:extLst>
                    <a:ext uri="{9D8B030D-6E8A-4147-A177-3AD203B41FA5}">
                      <a16:colId xmlns:a16="http://schemas.microsoft.com/office/drawing/2014/main" xmlns="" val="1999979912"/>
                    </a:ext>
                  </a:extLst>
                </a:gridCol>
                <a:gridCol w="837614">
                  <a:extLst>
                    <a:ext uri="{9D8B030D-6E8A-4147-A177-3AD203B41FA5}">
                      <a16:colId xmlns:a16="http://schemas.microsoft.com/office/drawing/2014/main" xmlns="" val="2855270281"/>
                    </a:ext>
                  </a:extLst>
                </a:gridCol>
                <a:gridCol w="837614">
                  <a:extLst>
                    <a:ext uri="{9D8B030D-6E8A-4147-A177-3AD203B41FA5}">
                      <a16:colId xmlns:a16="http://schemas.microsoft.com/office/drawing/2014/main" xmlns="" val="635322940"/>
                    </a:ext>
                  </a:extLst>
                </a:gridCol>
              </a:tblGrid>
              <a:tr h="287930">
                <a:tc>
                  <a:txBody>
                    <a:bodyPr/>
                    <a:lstStyle/>
                    <a:p>
                      <a:pPr algn="ctr" fontAlgn="ctr"/>
                      <a:r>
                        <a:rPr lang="tr-TR" sz="800" b="1" i="0" u="none" strike="noStrike">
                          <a:solidFill>
                            <a:srgbClr val="FFFFFF"/>
                          </a:solidFill>
                          <a:effectLst/>
                          <a:latin typeface="Book Antiqua" panose="02040602050305030304" pitchFamily="18"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İfadesi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Sorumlusu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755164295"/>
                  </a:ext>
                </a:extLst>
              </a:tr>
              <a:tr h="235579">
                <a:tc>
                  <a:txBody>
                    <a:bodyPr/>
                    <a:lstStyle/>
                    <a:p>
                      <a:pPr algn="l" fontAlgn="ctr"/>
                      <a:r>
                        <a:rPr lang="tr-TR" sz="500" b="1" i="0" u="none" strike="noStrike">
                          <a:solidFill>
                            <a:srgbClr val="000000"/>
                          </a:solidFill>
                          <a:effectLst/>
                          <a:latin typeface="Times New Roman" panose="02020603050405020304" pitchFamily="18" charset="0"/>
                        </a:rPr>
                        <a:t>Eylem 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a:solidFill>
                            <a:srgbClr val="000000"/>
                          </a:solidFill>
                          <a:effectLst/>
                          <a:latin typeface="Times New Roman" panose="02020603050405020304" pitchFamily="18" charset="0"/>
                        </a:rPr>
                        <a:t>Öğretmenler kişisel ve mesleki gelişimde sürekliliği sağlama konusunda bilimsel etkinliklere ve lisansüstü programlara katılmaları için teşvik edilecektir.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mn-cs"/>
                        </a:rPr>
                        <a:t>Eğitim-öğretim yılı boyunca</a:t>
                      </a: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608256"/>
                  </a:ext>
                </a:extLst>
              </a:tr>
              <a:tr h="235579">
                <a:tc>
                  <a:txBody>
                    <a:bodyPr/>
                    <a:lstStyle/>
                    <a:p>
                      <a:pPr algn="l" fontAlgn="ctr"/>
                      <a:r>
                        <a:rPr lang="tr-TR" sz="500" b="1" i="0" u="none" strike="noStrike">
                          <a:solidFill>
                            <a:srgbClr val="000000"/>
                          </a:solidFill>
                          <a:effectLst/>
                          <a:latin typeface="Times New Roman" panose="02020603050405020304" pitchFamily="18" charset="0"/>
                        </a:rPr>
                        <a:t>Eylem 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Öğrencilerin sosyal girişimcilik ile tanışarak toplumsal problemlere çözüm arama motivasyonu kazanması desteklenecektir.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mn-cs"/>
                        </a:rPr>
                        <a:t>Eğitim-öğretim yılı boyunca</a:t>
                      </a: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0747827"/>
                  </a:ext>
                </a:extLst>
              </a:tr>
              <a:tr h="235579">
                <a:tc>
                  <a:txBody>
                    <a:bodyPr/>
                    <a:lstStyle/>
                    <a:p>
                      <a:pPr algn="l" fontAlgn="ctr"/>
                      <a:r>
                        <a:rPr lang="tr-TR" sz="500" b="1" i="0" u="none" strike="noStrike">
                          <a:solidFill>
                            <a:srgbClr val="000000"/>
                          </a:solidFill>
                          <a:effectLst/>
                          <a:latin typeface="Times New Roman" panose="02020603050405020304" pitchFamily="18" charset="0"/>
                        </a:rPr>
                        <a:t>Eylem 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Azalan ders çeşitliliğine bağlı olarak proje ve uygulama çalışmalarıyla öğrencilere ilgi ve yetenek alanlarında derinleşme fırsatı sağlanacak tedbirler alınacaktır.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mn-cs"/>
                        </a:rPr>
                        <a:t>Eğitim-öğretim yılı boyunca</a:t>
                      </a: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3049899"/>
                  </a:ext>
                </a:extLst>
              </a:tr>
              <a:tr h="235579">
                <a:tc>
                  <a:txBody>
                    <a:bodyPr/>
                    <a:lstStyle/>
                    <a:p>
                      <a:pPr algn="l" fontAlgn="ctr"/>
                      <a:r>
                        <a:rPr lang="tr-TR" sz="500" b="1" i="0" u="none" strike="noStrike">
                          <a:solidFill>
                            <a:srgbClr val="000000"/>
                          </a:solidFill>
                          <a:effectLst/>
                          <a:latin typeface="Times New Roman" panose="02020603050405020304" pitchFamily="18" charset="0"/>
                        </a:rPr>
                        <a:t>Eylem 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Öğrencilerin ulusal ve uluslararası projelere katılımı özendirilecek ve bu bilginin öğrenci e-</a:t>
                      </a:r>
                      <a:r>
                        <a:rPr lang="tr-TR" sz="700" b="0" i="0" u="none" strike="noStrike" dirty="0" err="1">
                          <a:solidFill>
                            <a:srgbClr val="000000"/>
                          </a:solidFill>
                          <a:effectLst/>
                          <a:latin typeface="Times New Roman" panose="02020603050405020304" pitchFamily="18" charset="0"/>
                        </a:rPr>
                        <a:t>portfolyosunda</a:t>
                      </a:r>
                      <a:r>
                        <a:rPr lang="tr-TR" sz="700" b="0" i="0" u="none" strike="noStrike" dirty="0">
                          <a:solidFill>
                            <a:srgbClr val="000000"/>
                          </a:solidFill>
                          <a:effectLst/>
                          <a:latin typeface="Times New Roman" panose="02020603050405020304" pitchFamily="18" charset="0"/>
                        </a:rPr>
                        <a:t> yer alması sağlanacaktır.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mn-cs"/>
                        </a:rPr>
                        <a:t>Eğitim-öğretim yılı boyunca</a:t>
                      </a: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3304097"/>
                  </a:ext>
                </a:extLst>
              </a:tr>
              <a:tr h="235579">
                <a:tc>
                  <a:txBody>
                    <a:bodyPr/>
                    <a:lstStyle/>
                    <a:p>
                      <a:pPr algn="l" fontAlgn="ctr"/>
                      <a:r>
                        <a:rPr lang="tr-TR" sz="500" b="1" i="0" u="none" strike="noStrike">
                          <a:solidFill>
                            <a:srgbClr val="000000"/>
                          </a:solidFill>
                          <a:effectLst/>
                          <a:latin typeface="Times New Roman" panose="02020603050405020304" pitchFamily="18" charset="0"/>
                        </a:rPr>
                        <a:t>Eylem 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Öğrencilerin okul ortamında veya uzaktan öğretimle ulusal ve uluslararası sertifikasyona dayalı yetkinlikler kazanması sağlanacaktır.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mn-cs"/>
                        </a:rPr>
                        <a:t>Eğitim-öğretim yılı boyunca</a:t>
                      </a: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1781477"/>
                  </a:ext>
                </a:extLst>
              </a:tr>
              <a:tr h="235579">
                <a:tc>
                  <a:txBody>
                    <a:bodyPr/>
                    <a:lstStyle/>
                    <a:p>
                      <a:pPr algn="l" fontAlgn="ctr"/>
                      <a:r>
                        <a:rPr lang="tr-TR" sz="500" b="1" i="0" u="none" strike="noStrike" dirty="0">
                          <a:solidFill>
                            <a:srgbClr val="000000"/>
                          </a:solidFill>
                          <a:effectLst/>
                          <a:latin typeface="Times New Roman" panose="02020603050405020304" pitchFamily="18" charset="0"/>
                        </a:rPr>
                        <a:t>Eylem </a:t>
                      </a:r>
                      <a:r>
                        <a:rPr lang="tr-TR" sz="500" b="1" i="0" u="none" strike="noStrike" dirty="0" smtClean="0">
                          <a:solidFill>
                            <a:srgbClr val="000000"/>
                          </a:solidFill>
                          <a:effectLst/>
                          <a:latin typeface="Times New Roman" panose="02020603050405020304" pitchFamily="18" charset="0"/>
                        </a:rPr>
                        <a:t>2.3.6</a:t>
                      </a:r>
                      <a:endParaRPr lang="tr-TR" sz="5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Öğrenci ve öğretmenlerimizin işbaşında eğitim almaları ve yabancı dil becerilerini geliştirmelerine imkân sunan yurt dışı hareketlilik programlarına katılımları desteklenecektir.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286852"/>
                  </a:ext>
                </a:extLst>
              </a:tr>
            </a:tbl>
          </a:graphicData>
        </a:graphic>
      </p:graphicFrame>
    </p:spTree>
    <p:extLst>
      <p:ext uri="{BB962C8B-B14F-4D97-AF65-F5344CB8AC3E}">
        <p14:creationId xmlns:p14="http://schemas.microsoft.com/office/powerpoint/2010/main" xmlns="" val="138809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77C19734-EC2C-4AF4-9CFE-DC3780466575}"/>
              </a:ext>
            </a:extLst>
          </p:cNvPr>
          <p:cNvGraphicFramePr>
            <a:graphicFrameLocks noGrp="1"/>
          </p:cNvGraphicFramePr>
          <p:nvPr>
            <p:extLst>
              <p:ext uri="{D42A27DB-BD31-4B8C-83A1-F6EECF244321}">
                <p14:modId xmlns:p14="http://schemas.microsoft.com/office/powerpoint/2010/main" xmlns="" val="220051836"/>
              </p:ext>
            </p:extLst>
          </p:nvPr>
        </p:nvGraphicFramePr>
        <p:xfrm>
          <a:off x="469341" y="245655"/>
          <a:ext cx="6686202" cy="1191259"/>
        </p:xfrm>
        <a:graphic>
          <a:graphicData uri="http://schemas.openxmlformats.org/drawingml/2006/table">
            <a:tbl>
              <a:tblPr firstRow="1" bandRow="1">
                <a:tableStyleId>{073A0DAA-6AF3-43AB-8588-CEC1D06C72B9}</a:tableStyleId>
              </a:tblPr>
              <a:tblGrid>
                <a:gridCol w="6686202">
                  <a:extLst>
                    <a:ext uri="{9D8B030D-6E8A-4147-A177-3AD203B41FA5}">
                      <a16:colId xmlns:a16="http://schemas.microsoft.com/office/drawing/2014/main" xmlns="" val="20000"/>
                    </a:ext>
                  </a:extLst>
                </a:gridCol>
              </a:tblGrid>
              <a:tr h="643750">
                <a:tc>
                  <a:txBody>
                    <a:bodyPr/>
                    <a:lstStyle/>
                    <a:p>
                      <a:pPr algn="just"/>
                      <a:r>
                        <a:rPr lang="tr-TR" sz="1200" dirty="0">
                          <a:solidFill>
                            <a:schemeClr val="bg1"/>
                          </a:solidFill>
                        </a:rPr>
                        <a:t>STRATEJİK AMAÇ 3.</a:t>
                      </a:r>
                    </a:p>
                    <a:p>
                      <a:pPr algn="just"/>
                      <a:r>
                        <a:rPr lang="tr-TR" sz="1200" b="0" dirty="0" smtClean="0">
                          <a:solidFill>
                            <a:schemeClr val="bg1"/>
                          </a:solidFill>
                          <a:latin typeface="Times New Roman" pitchFamily="18" charset="0"/>
                          <a:cs typeface="Times New Roman" pitchFamily="18" charset="0"/>
                        </a:rPr>
                        <a:t>Donanımlı insan kaynakları ile fiziki ve mali alt yapısını tamamlamış, kurumsallaşmasını sağlamış, bilişim teknolojilerini iyi kullanan bir okul/ kurum olmak.</a:t>
                      </a:r>
                      <a:endParaRPr lang="tr-TR" sz="1200" b="0" dirty="0">
                        <a:solidFill>
                          <a:schemeClr val="bg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47509">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3.1.</a:t>
                      </a:r>
                    </a:p>
                    <a:p>
                      <a:pPr algn="just">
                        <a:lnSpc>
                          <a:spcPts val="1540"/>
                        </a:lnSpc>
                      </a:pPr>
                      <a:r>
                        <a:rPr lang="tr-TR" sz="1100" dirty="0" smtClean="0">
                          <a:solidFill>
                            <a:schemeClr val="tx1"/>
                          </a:solidFill>
                          <a:latin typeface="Times New Roman" pitchFamily="18" charset="0"/>
                          <a:cs typeface="Times New Roman" pitchFamily="18" charset="0"/>
                        </a:rPr>
                        <a:t>İnsan kaynaklarının eğitimi ve geliştirilmesini sağlamak </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6" name="Metin kutusu 5">
            <a:extLst>
              <a:ext uri="{FF2B5EF4-FFF2-40B4-BE49-F238E27FC236}">
                <a16:creationId xmlns:a16="http://schemas.microsoft.com/office/drawing/2014/main" xmlns="" id="{78F637C4-73D0-473E-9115-906A56273242}"/>
              </a:ext>
            </a:extLst>
          </p:cNvPr>
          <p:cNvSpPr txBox="1"/>
          <p:nvPr/>
        </p:nvSpPr>
        <p:spPr>
          <a:xfrm>
            <a:off x="-9766" y="9092106"/>
            <a:ext cx="462229" cy="307777"/>
          </a:xfrm>
          <a:prstGeom prst="rect">
            <a:avLst/>
          </a:prstGeom>
          <a:noFill/>
        </p:spPr>
        <p:txBody>
          <a:bodyPr wrap="square" rtlCol="0">
            <a:spAutoFit/>
          </a:bodyPr>
          <a:lstStyle/>
          <a:p>
            <a:r>
              <a:rPr lang="tr-TR" sz="1400" b="1" dirty="0"/>
              <a:t>27</a:t>
            </a:r>
          </a:p>
        </p:txBody>
      </p:sp>
      <p:graphicFrame>
        <p:nvGraphicFramePr>
          <p:cNvPr id="2" name="Tablo 1"/>
          <p:cNvGraphicFramePr>
            <a:graphicFrameLocks noGrp="1"/>
          </p:cNvGraphicFramePr>
          <p:nvPr>
            <p:extLst>
              <p:ext uri="{D42A27DB-BD31-4B8C-83A1-F6EECF244321}">
                <p14:modId xmlns:p14="http://schemas.microsoft.com/office/powerpoint/2010/main" xmlns="" val="3319033920"/>
              </p:ext>
            </p:extLst>
          </p:nvPr>
        </p:nvGraphicFramePr>
        <p:xfrm>
          <a:off x="600460" y="2349243"/>
          <a:ext cx="6805615" cy="1324050"/>
        </p:xfrm>
        <a:graphic>
          <a:graphicData uri="http://schemas.openxmlformats.org/drawingml/2006/table">
            <a:tbl>
              <a:tblPr/>
              <a:tblGrid>
                <a:gridCol w="494312">
                  <a:extLst>
                    <a:ext uri="{9D8B030D-6E8A-4147-A177-3AD203B41FA5}">
                      <a16:colId xmlns:a16="http://schemas.microsoft.com/office/drawing/2014/main" xmlns="" val="3642117156"/>
                    </a:ext>
                  </a:extLst>
                </a:gridCol>
                <a:gridCol w="3504317">
                  <a:extLst>
                    <a:ext uri="{9D8B030D-6E8A-4147-A177-3AD203B41FA5}">
                      <a16:colId xmlns:a16="http://schemas.microsoft.com/office/drawing/2014/main" xmlns="" val="1045201373"/>
                    </a:ext>
                  </a:extLst>
                </a:gridCol>
                <a:gridCol w="688506">
                  <a:extLst>
                    <a:ext uri="{9D8B030D-6E8A-4147-A177-3AD203B41FA5}">
                      <a16:colId xmlns:a16="http://schemas.microsoft.com/office/drawing/2014/main" xmlns="" val="162206153"/>
                    </a:ext>
                  </a:extLst>
                </a:gridCol>
                <a:gridCol w="423696">
                  <a:extLst>
                    <a:ext uri="{9D8B030D-6E8A-4147-A177-3AD203B41FA5}">
                      <a16:colId xmlns:a16="http://schemas.microsoft.com/office/drawing/2014/main" xmlns="" val="2372050096"/>
                    </a:ext>
                  </a:extLst>
                </a:gridCol>
                <a:gridCol w="423696">
                  <a:extLst>
                    <a:ext uri="{9D8B030D-6E8A-4147-A177-3AD203B41FA5}">
                      <a16:colId xmlns:a16="http://schemas.microsoft.com/office/drawing/2014/main" xmlns="" val="3894735369"/>
                    </a:ext>
                  </a:extLst>
                </a:gridCol>
                <a:gridCol w="423696">
                  <a:extLst>
                    <a:ext uri="{9D8B030D-6E8A-4147-A177-3AD203B41FA5}">
                      <a16:colId xmlns:a16="http://schemas.microsoft.com/office/drawing/2014/main" xmlns="" val="1371627124"/>
                    </a:ext>
                  </a:extLst>
                </a:gridCol>
                <a:gridCol w="423696">
                  <a:extLst>
                    <a:ext uri="{9D8B030D-6E8A-4147-A177-3AD203B41FA5}">
                      <a16:colId xmlns:a16="http://schemas.microsoft.com/office/drawing/2014/main" xmlns="" val="1121408802"/>
                    </a:ext>
                  </a:extLst>
                </a:gridCol>
                <a:gridCol w="423696">
                  <a:extLst>
                    <a:ext uri="{9D8B030D-6E8A-4147-A177-3AD203B41FA5}">
                      <a16:colId xmlns:a16="http://schemas.microsoft.com/office/drawing/2014/main" xmlns="" val="304339312"/>
                    </a:ext>
                  </a:extLst>
                </a:gridCol>
              </a:tblGrid>
              <a:tr h="264810">
                <a:tc>
                  <a:txBody>
                    <a:bodyPr/>
                    <a:lstStyle/>
                    <a:p>
                      <a:pPr algn="l" fontAlgn="ctr"/>
                      <a:r>
                        <a:rPr lang="tr-TR" sz="600" b="1" i="0" u="none" strike="noStrike">
                          <a:solidFill>
                            <a:srgbClr val="FFFFFF"/>
                          </a:solidFill>
                          <a:effectLst/>
                          <a:latin typeface="Times New Roman" panose="02020603050405020304" pitchFamily="18" charset="0"/>
                        </a:rPr>
                        <a:t>HEDEF 3.1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7">
                  <a:txBody>
                    <a:bodyPr/>
                    <a:lstStyle/>
                    <a:p>
                      <a:pPr algn="l" fontAlgn="ctr"/>
                      <a:r>
                        <a:rPr lang="tr-TR" sz="600" b="1" i="0" u="none" strike="noStrike">
                          <a:solidFill>
                            <a:srgbClr val="FFFFFF"/>
                          </a:solidFill>
                          <a:effectLst/>
                          <a:latin typeface="Times New Roman" panose="02020603050405020304" pitchFamily="18" charset="0"/>
                        </a:rPr>
                        <a:t>Müdürlüğümüz hizmetlerinin etkin sunumunu sağlamak üzere insan kaynaklarının yapısını ve niteliğini geliştirmek.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194450468"/>
                  </a:ext>
                </a:extLst>
              </a:tr>
              <a:tr h="264810">
                <a:tc gridSpan="2">
                  <a:txBody>
                    <a:bodyPr/>
                    <a:lstStyle/>
                    <a:p>
                      <a:pPr algn="ctr" fontAlgn="ctr"/>
                      <a:r>
                        <a:rPr lang="tr-TR" sz="600" b="1" i="0" u="none" strike="noStrike">
                          <a:solidFill>
                            <a:srgbClr val="000000"/>
                          </a:solidFill>
                          <a:effectLst/>
                          <a:latin typeface="Times New Roman" panose="02020603050405020304" pitchFamily="18" charset="0"/>
                        </a:rPr>
                        <a:t>PERFORMANS GÖSTERGELERİ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a:txBody>
                    <a:bodyPr/>
                    <a:lstStyle/>
                    <a:p>
                      <a:pPr algn="ctr" fontAlgn="ctr"/>
                      <a:r>
                        <a:rPr lang="tr-TR" sz="700" b="1" i="0" u="none" strike="noStrike">
                          <a:solidFill>
                            <a:srgbClr val="000000"/>
                          </a:solidFill>
                          <a:effectLst/>
                          <a:latin typeface="Times New Roman" panose="02020603050405020304" pitchFamily="18" charset="0"/>
                        </a:rPr>
                        <a:t>Başlangıç Değeri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433707226"/>
                  </a:ext>
                </a:extLst>
              </a:tr>
              <a:tr h="132405">
                <a:tc rowSpan="2">
                  <a:txBody>
                    <a:bodyPr/>
                    <a:lstStyle/>
                    <a:p>
                      <a:pPr algn="l" fontAlgn="ctr"/>
                      <a:r>
                        <a:rPr lang="tr-TR" sz="600" b="1" i="0" u="none" strike="noStrike">
                          <a:solidFill>
                            <a:srgbClr val="000000"/>
                          </a:solidFill>
                          <a:effectLst/>
                          <a:latin typeface="Times New Roman" panose="02020603050405020304" pitchFamily="18" charset="0"/>
                        </a:rPr>
                        <a:t>PG 3.1.1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dirty="0">
                          <a:solidFill>
                            <a:srgbClr val="000000"/>
                          </a:solidFill>
                          <a:effectLst/>
                          <a:latin typeface="Times New Roman" panose="02020603050405020304" pitchFamily="18" charset="0"/>
                        </a:rPr>
                        <a:t>Alanında lisansüstü eğitim alan öğretmen oranı(%)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980776"/>
                  </a:ext>
                </a:extLst>
              </a:tr>
              <a:tr h="13240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2834388"/>
                  </a:ext>
                </a:extLst>
              </a:tr>
              <a:tr h="132405">
                <a:tc rowSpan="2">
                  <a:txBody>
                    <a:bodyPr/>
                    <a:lstStyle/>
                    <a:p>
                      <a:pPr algn="l" fontAlgn="ctr"/>
                      <a:r>
                        <a:rPr lang="tr-TR" sz="600" b="1" i="0" u="none" strike="noStrike">
                          <a:solidFill>
                            <a:srgbClr val="000000"/>
                          </a:solidFill>
                          <a:effectLst/>
                          <a:latin typeface="Times New Roman" panose="02020603050405020304" pitchFamily="18" charset="0"/>
                        </a:rPr>
                        <a:t>PG 3.1.2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l" fontAlgn="ctr"/>
                      <a:r>
                        <a:rPr lang="tr-TR" sz="600" b="0" i="0" u="none" strike="noStrike">
                          <a:solidFill>
                            <a:srgbClr val="000000"/>
                          </a:solidFill>
                          <a:effectLst/>
                          <a:latin typeface="Times New Roman" panose="02020603050405020304" pitchFamily="18" charset="0"/>
                        </a:rPr>
                        <a:t>Bir yılda hizmet içi eğitime katılan öğretmenlerin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ctr"/>
                      <a:r>
                        <a:rPr lang="tr-TR" sz="600" b="1" i="0" u="none" strike="noStrike">
                          <a:solidFill>
                            <a:srgbClr val="000000"/>
                          </a:solidFill>
                          <a:effectLst/>
                          <a:latin typeface="Times New Roman" panose="02020603050405020304" pitchFamily="18" charset="0"/>
                        </a:rPr>
                        <a:t>66,67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1514236"/>
                  </a:ext>
                </a:extLst>
              </a:tr>
              <a:tr h="13240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794394"/>
                  </a:ext>
                </a:extLst>
              </a:tr>
              <a:tr h="132405">
                <a:tc rowSpan="2">
                  <a:txBody>
                    <a:bodyPr/>
                    <a:lstStyle/>
                    <a:p>
                      <a:pPr algn="l" fontAlgn="ctr"/>
                      <a:r>
                        <a:rPr lang="tr-TR" sz="600" b="1" i="0" u="none" strike="noStrike">
                          <a:solidFill>
                            <a:srgbClr val="000000"/>
                          </a:solidFill>
                          <a:effectLst/>
                          <a:latin typeface="Times New Roman" panose="02020603050405020304" pitchFamily="18" charset="0"/>
                        </a:rPr>
                        <a:t>PG 3.1.3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a:solidFill>
                            <a:srgbClr val="000000"/>
                          </a:solidFill>
                          <a:effectLst/>
                          <a:latin typeface="Times New Roman" panose="02020603050405020304" pitchFamily="18" charset="0"/>
                        </a:rPr>
                        <a:t>Kaynaştırma/bütünleştirmeve Özel eğitime ihtiyaç duyan öğrencilere yönelik eğitim alan öğretmen oranı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91,67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2684955"/>
                  </a:ext>
                </a:extLst>
              </a:tr>
              <a:tr h="13240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4086233"/>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3374036481"/>
              </p:ext>
            </p:extLst>
          </p:nvPr>
        </p:nvGraphicFramePr>
        <p:xfrm>
          <a:off x="600464" y="4582893"/>
          <a:ext cx="6805613" cy="2120091"/>
        </p:xfrm>
        <a:graphic>
          <a:graphicData uri="http://schemas.openxmlformats.org/drawingml/2006/table">
            <a:tbl>
              <a:tblPr/>
              <a:tblGrid>
                <a:gridCol w="494472">
                  <a:extLst>
                    <a:ext uri="{9D8B030D-6E8A-4147-A177-3AD203B41FA5}">
                      <a16:colId xmlns:a16="http://schemas.microsoft.com/office/drawing/2014/main" xmlns="" val="612352355"/>
                    </a:ext>
                  </a:extLst>
                </a:gridCol>
                <a:gridCol w="4615807">
                  <a:extLst>
                    <a:ext uri="{9D8B030D-6E8A-4147-A177-3AD203B41FA5}">
                      <a16:colId xmlns:a16="http://schemas.microsoft.com/office/drawing/2014/main" xmlns="" val="1604573583"/>
                    </a:ext>
                  </a:extLst>
                </a:gridCol>
                <a:gridCol w="847667">
                  <a:extLst>
                    <a:ext uri="{9D8B030D-6E8A-4147-A177-3AD203B41FA5}">
                      <a16:colId xmlns:a16="http://schemas.microsoft.com/office/drawing/2014/main" xmlns="" val="1982950481"/>
                    </a:ext>
                  </a:extLst>
                </a:gridCol>
                <a:gridCol w="847667">
                  <a:extLst>
                    <a:ext uri="{9D8B030D-6E8A-4147-A177-3AD203B41FA5}">
                      <a16:colId xmlns:a16="http://schemas.microsoft.com/office/drawing/2014/main" xmlns="" val="655309794"/>
                    </a:ext>
                  </a:extLst>
                </a:gridCol>
              </a:tblGrid>
              <a:tr h="291291">
                <a:tc>
                  <a:txBody>
                    <a:bodyPr/>
                    <a:lstStyle/>
                    <a:p>
                      <a:pPr algn="ctr" fontAlgn="ctr"/>
                      <a:r>
                        <a:rPr lang="tr-TR" sz="800" b="1" i="0" u="none" strike="noStrike">
                          <a:solidFill>
                            <a:srgbClr val="FFFFFF"/>
                          </a:solidFill>
                          <a:effectLst/>
                          <a:latin typeface="Book Antiqua" panose="02040602050305030304" pitchFamily="18"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İfadesi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Sorumlusu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116200173"/>
                  </a:ext>
                </a:extLst>
              </a:tr>
              <a:tr h="244949">
                <a:tc>
                  <a:txBody>
                    <a:bodyPr/>
                    <a:lstStyle/>
                    <a:p>
                      <a:pPr algn="l" fontAlgn="ctr"/>
                      <a:r>
                        <a:rPr lang="tr-TR" sz="600" b="1" i="0" u="none" strike="noStrike">
                          <a:solidFill>
                            <a:srgbClr val="000000"/>
                          </a:solidFill>
                          <a:effectLst/>
                          <a:latin typeface="Times New Roman" panose="02020603050405020304" pitchFamily="18" charset="0"/>
                        </a:rPr>
                        <a:t>Eylem 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Öğretmenlerin alan metodolojisine hâkim olmalarının yanı sıra, dijital kaynakları kullanmalarına yönelik imkânlar sağlanacaktır.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imes New Roman" panose="0202060305040502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8789776"/>
                  </a:ext>
                </a:extLst>
              </a:tr>
              <a:tr h="24494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3.1.2</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Sınıf ve branş öğretmenlerinin rehberlik hizmetlerine ilişkin becerilerinin artması için sertifikasyona dayalı eğitimlere yönlendirilecektir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imes New Roman" panose="0202060305040502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3314958"/>
                  </a:ext>
                </a:extLst>
              </a:tr>
              <a:tr h="24494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3.1.3</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Kaynaştırma/bütünleştirme uygulamaları yoluyla eğitimin niteliğini artırmak için sınıf ve branş öğretmenlerine sınıf içindeki uygulamalara destek amaçlı özel eğitim konularında hizmet içi eğitimlere yönlendirilecektir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imes New Roman" panose="0202060305040502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1999131"/>
                  </a:ext>
                </a:extLst>
              </a:tr>
              <a:tr h="24494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3.1.4</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Özel yetenekli öğrenciler resmi, özel ve sivil toplum kuruluşlarıyla buluşturulacaktır.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imes New Roman" panose="02020603050405020304" pitchFamily="18" charset="0"/>
                        </a:rPr>
                        <a:t>Öğretmenler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7379316"/>
                  </a:ext>
                </a:extLst>
              </a:tr>
              <a:tr h="244949">
                <a:tc>
                  <a:txBody>
                    <a:bodyPr/>
                    <a:lstStyle/>
                    <a:p>
                      <a:pPr algn="l" fontAlgn="ctr"/>
                      <a:r>
                        <a:rPr lang="tr-TR" sz="600" b="1" i="0" u="none" strike="noStrike" dirty="0">
                          <a:solidFill>
                            <a:srgbClr val="000000"/>
                          </a:solidFill>
                          <a:effectLst/>
                          <a:latin typeface="Times New Roman" panose="02020603050405020304" pitchFamily="18" charset="0"/>
                        </a:rPr>
                        <a:t>Eylem </a:t>
                      </a:r>
                      <a:r>
                        <a:rPr lang="tr-TR" sz="600" b="1" i="0" u="none" strike="noStrike" dirty="0" smtClean="0">
                          <a:solidFill>
                            <a:srgbClr val="000000"/>
                          </a:solidFill>
                          <a:effectLst/>
                          <a:latin typeface="Times New Roman" panose="02020603050405020304" pitchFamily="18" charset="0"/>
                        </a:rPr>
                        <a:t>3.1.5</a:t>
                      </a:r>
                      <a:endParaRPr lang="tr-TR" sz="6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Öğretmen ve okul yöneticilerimizin genel ve özel alanlarına yönelik becerilerini geliştirmek için lisansüstü düzeyde mesleki gelişim programlarına katılımı desteklenecektir.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imes New Roman" panose="0202060305040502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rgbClr val="000000"/>
                          </a:solidFill>
                          <a:effectLst/>
                          <a:uLnTx/>
                          <a:uFillTx/>
                          <a:latin typeface="Book Antiqua" panose="02040602050305030304" pitchFamily="18" charset="0"/>
                          <a:ea typeface="+mn-ea"/>
                          <a:cs typeface="+mn-cs"/>
                        </a:rPr>
                        <a:t>Eğitim-öğretim yılı boyunca</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tr-TR" sz="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7534626"/>
                  </a:ext>
                </a:extLst>
              </a:tr>
            </a:tbl>
          </a:graphicData>
        </a:graphic>
      </p:graphicFrame>
    </p:spTree>
    <p:extLst>
      <p:ext uri="{BB962C8B-B14F-4D97-AF65-F5344CB8AC3E}">
        <p14:creationId xmlns:p14="http://schemas.microsoft.com/office/powerpoint/2010/main" xmlns="" val="2237660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xmlns="" val="2900156629"/>
              </p:ext>
            </p:extLst>
          </p:nvPr>
        </p:nvGraphicFramePr>
        <p:xfrm>
          <a:off x="496998" y="181293"/>
          <a:ext cx="6686202" cy="1306704"/>
        </p:xfrm>
        <a:graphic>
          <a:graphicData uri="http://schemas.openxmlformats.org/drawingml/2006/table">
            <a:tbl>
              <a:tblPr firstRow="1" bandRow="1">
                <a:tableStyleId>{073A0DAA-6AF3-43AB-8588-CEC1D06C72B9}</a:tableStyleId>
              </a:tblPr>
              <a:tblGrid>
                <a:gridCol w="6686202">
                  <a:extLst>
                    <a:ext uri="{9D8B030D-6E8A-4147-A177-3AD203B41FA5}">
                      <a16:colId xmlns:a16="http://schemas.microsoft.com/office/drawing/2014/main" xmlns="" val="638339313"/>
                    </a:ext>
                  </a:extLst>
                </a:gridCol>
              </a:tblGrid>
              <a:tr h="643750">
                <a:tc>
                  <a:txBody>
                    <a:bodyPr/>
                    <a:lstStyle/>
                    <a:p>
                      <a:pPr algn="just"/>
                      <a:r>
                        <a:rPr lang="tr-TR" sz="1200" dirty="0">
                          <a:solidFill>
                            <a:schemeClr val="bg1"/>
                          </a:solidFill>
                        </a:rPr>
                        <a:t>STRATEJİK AMAÇ 3.</a:t>
                      </a:r>
                    </a:p>
                    <a:p>
                      <a:pPr algn="just"/>
                      <a:r>
                        <a:rPr lang="tr-TR" sz="1200" b="0" dirty="0" smtClean="0">
                          <a:solidFill>
                            <a:schemeClr val="bg1"/>
                          </a:solidFill>
                          <a:latin typeface="Times New Roman" pitchFamily="18" charset="0"/>
                          <a:cs typeface="Times New Roman" pitchFamily="18" charset="0"/>
                        </a:rPr>
                        <a:t>Donanımlı insan kaynakları ile fiziki ve mali alt yapısını tamamlamış, kurumsallaşmasını sağlamış, bilişim teknolojilerini iyi kullanan bir okul/ kurum olmak.</a:t>
                      </a:r>
                      <a:endParaRPr lang="tr-TR" sz="1200" b="0" dirty="0">
                        <a:solidFill>
                          <a:schemeClr val="bg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75504211"/>
                  </a:ext>
                </a:extLst>
              </a:tr>
              <a:tr h="547509">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a:t>
                      </a:r>
                      <a:r>
                        <a:rPr lang="tr-TR" sz="1100" b="1" dirty="0" smtClean="0">
                          <a:solidFill>
                            <a:schemeClr val="tx1"/>
                          </a:solidFill>
                          <a:latin typeface="Times New Roman" pitchFamily="18" charset="0"/>
                          <a:cs typeface="Times New Roman" pitchFamily="18" charset="0"/>
                        </a:rPr>
                        <a:t>3.2.</a:t>
                      </a:r>
                      <a:endParaRPr lang="tr-TR" sz="1100" b="1" dirty="0">
                        <a:solidFill>
                          <a:schemeClr val="tx1"/>
                        </a:solidFill>
                        <a:latin typeface="Times New Roman" pitchFamily="18" charset="0"/>
                        <a:cs typeface="Times New Roman" pitchFamily="18" charset="0"/>
                      </a:endParaRPr>
                    </a:p>
                    <a:p>
                      <a:pPr algn="just">
                        <a:lnSpc>
                          <a:spcPts val="1540"/>
                        </a:lnSpc>
                      </a:pPr>
                      <a:r>
                        <a:rPr lang="tr-TR" sz="1100" dirty="0" smtClean="0">
                          <a:solidFill>
                            <a:schemeClr val="tx1"/>
                          </a:solidFill>
                          <a:latin typeface="Times New Roman" pitchFamily="18" charset="0"/>
                          <a:cs typeface="Times New Roman" pitchFamily="18" charset="0"/>
                        </a:rPr>
                        <a:t>Kaynakları doğru, verimli kullanarak çağın koşullarına ve coğrafi risklere uygun olarak okulun ve dersliklerin öğrenci sosyal ve fiziksel gelişimine uygun olarak düzenlenmek.</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22973920"/>
                  </a:ext>
                </a:extLst>
              </a:tr>
            </a:tbl>
          </a:graphicData>
        </a:graphic>
      </p:graphicFrame>
      <p:sp>
        <p:nvSpPr>
          <p:cNvPr id="4" name="Slayt Numarası Yer Tutucusu 3"/>
          <p:cNvSpPr>
            <a:spLocks noGrp="1"/>
          </p:cNvSpPr>
          <p:nvPr>
            <p:ph type="sldNum" sz="quarter" idx="12"/>
          </p:nvPr>
        </p:nvSpPr>
        <p:spPr/>
        <p:txBody>
          <a:bodyPr/>
          <a:lstStyle/>
          <a:p>
            <a:fld id="{F302176B-0E47-46AC-8F43-DAB4B8A37D06}" type="slidenum">
              <a:rPr lang="tr-TR" smtClean="0"/>
              <a:pPr/>
              <a:t>34</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xmlns="" val="1870212968"/>
              </p:ext>
            </p:extLst>
          </p:nvPr>
        </p:nvGraphicFramePr>
        <p:xfrm>
          <a:off x="632270" y="2533165"/>
          <a:ext cx="6805614" cy="1194743"/>
        </p:xfrm>
        <a:graphic>
          <a:graphicData uri="http://schemas.openxmlformats.org/drawingml/2006/table">
            <a:tbl>
              <a:tblPr/>
              <a:tblGrid>
                <a:gridCol w="477897">
                  <a:extLst>
                    <a:ext uri="{9D8B030D-6E8A-4147-A177-3AD203B41FA5}">
                      <a16:colId xmlns:a16="http://schemas.microsoft.com/office/drawing/2014/main" xmlns="" val="166730488"/>
                    </a:ext>
                  </a:extLst>
                </a:gridCol>
                <a:gridCol w="3513431">
                  <a:extLst>
                    <a:ext uri="{9D8B030D-6E8A-4147-A177-3AD203B41FA5}">
                      <a16:colId xmlns:a16="http://schemas.microsoft.com/office/drawing/2014/main" xmlns="" val="1358315138"/>
                    </a:ext>
                  </a:extLst>
                </a:gridCol>
                <a:gridCol w="690296">
                  <a:extLst>
                    <a:ext uri="{9D8B030D-6E8A-4147-A177-3AD203B41FA5}">
                      <a16:colId xmlns:a16="http://schemas.microsoft.com/office/drawing/2014/main" xmlns="" val="3458091710"/>
                    </a:ext>
                  </a:extLst>
                </a:gridCol>
                <a:gridCol w="424798">
                  <a:extLst>
                    <a:ext uri="{9D8B030D-6E8A-4147-A177-3AD203B41FA5}">
                      <a16:colId xmlns:a16="http://schemas.microsoft.com/office/drawing/2014/main" xmlns="" val="3269316023"/>
                    </a:ext>
                  </a:extLst>
                </a:gridCol>
                <a:gridCol w="424798">
                  <a:extLst>
                    <a:ext uri="{9D8B030D-6E8A-4147-A177-3AD203B41FA5}">
                      <a16:colId xmlns:a16="http://schemas.microsoft.com/office/drawing/2014/main" xmlns="" val="4006916622"/>
                    </a:ext>
                  </a:extLst>
                </a:gridCol>
                <a:gridCol w="424798">
                  <a:extLst>
                    <a:ext uri="{9D8B030D-6E8A-4147-A177-3AD203B41FA5}">
                      <a16:colId xmlns:a16="http://schemas.microsoft.com/office/drawing/2014/main" xmlns="" val="1601071092"/>
                    </a:ext>
                  </a:extLst>
                </a:gridCol>
                <a:gridCol w="424798">
                  <a:extLst>
                    <a:ext uri="{9D8B030D-6E8A-4147-A177-3AD203B41FA5}">
                      <a16:colId xmlns:a16="http://schemas.microsoft.com/office/drawing/2014/main" xmlns="" val="3547537509"/>
                    </a:ext>
                  </a:extLst>
                </a:gridCol>
                <a:gridCol w="424798">
                  <a:extLst>
                    <a:ext uri="{9D8B030D-6E8A-4147-A177-3AD203B41FA5}">
                      <a16:colId xmlns:a16="http://schemas.microsoft.com/office/drawing/2014/main" xmlns="" val="428415977"/>
                    </a:ext>
                  </a:extLst>
                </a:gridCol>
              </a:tblGrid>
              <a:tr h="265499">
                <a:tc>
                  <a:txBody>
                    <a:bodyPr/>
                    <a:lstStyle/>
                    <a:p>
                      <a:pPr algn="l" fontAlgn="ctr"/>
                      <a:r>
                        <a:rPr lang="tr-TR" sz="600" b="1" i="0" u="none" strike="noStrike">
                          <a:solidFill>
                            <a:srgbClr val="FFFFFF"/>
                          </a:solidFill>
                          <a:effectLst/>
                          <a:latin typeface="Times New Roman" panose="02020603050405020304" pitchFamily="18" charset="0"/>
                        </a:rPr>
                        <a:t>HEDEF 3.2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7">
                  <a:txBody>
                    <a:bodyPr/>
                    <a:lstStyle/>
                    <a:p>
                      <a:pPr algn="l" fontAlgn="ctr"/>
                      <a:r>
                        <a:rPr lang="tr-TR" sz="600" b="1" i="0" u="none" strike="noStrike">
                          <a:solidFill>
                            <a:srgbClr val="FFFFFF"/>
                          </a:solidFill>
                          <a:effectLst/>
                          <a:latin typeface="Times New Roman" panose="02020603050405020304" pitchFamily="18" charset="0"/>
                        </a:rPr>
                        <a:t>Plan dönemi sonuna kadar, belirlenen kurum standartlarına uygun eğitim ortamlarını tesis etmek; etkin, verimli bir mali yönetim yapısını oluşturmak.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815246840"/>
                  </a:ext>
                </a:extLst>
              </a:tr>
              <a:tr h="265499">
                <a:tc gridSpan="2">
                  <a:txBody>
                    <a:bodyPr/>
                    <a:lstStyle/>
                    <a:p>
                      <a:pPr algn="ctr" fontAlgn="ctr"/>
                      <a:r>
                        <a:rPr lang="tr-TR" sz="600" b="1" i="0" u="none" strike="noStrike">
                          <a:solidFill>
                            <a:srgbClr val="000000"/>
                          </a:solidFill>
                          <a:effectLst/>
                          <a:latin typeface="Times New Roman" panose="02020603050405020304" pitchFamily="18" charset="0"/>
                        </a:rPr>
                        <a:t>PERFORMANS GÖSTERGELERİ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a:txBody>
                    <a:bodyPr/>
                    <a:lstStyle/>
                    <a:p>
                      <a:pPr algn="ctr" fontAlgn="ctr"/>
                      <a:r>
                        <a:rPr lang="tr-TR" sz="700" b="1" i="0" u="none" strike="noStrike">
                          <a:solidFill>
                            <a:srgbClr val="000000"/>
                          </a:solidFill>
                          <a:effectLst/>
                          <a:latin typeface="Times New Roman" panose="02020603050405020304" pitchFamily="18" charset="0"/>
                        </a:rPr>
                        <a:t>Başlangıç Değeri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700" b="1" i="0" u="none" strike="noStrike">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363085599"/>
                  </a:ext>
                </a:extLst>
              </a:tr>
              <a:tr h="132749">
                <a:tc>
                  <a:txBody>
                    <a:bodyPr/>
                    <a:lstStyle/>
                    <a:p>
                      <a:pPr algn="l" fontAlgn="ctr"/>
                      <a:r>
                        <a:rPr lang="tr-TR" sz="600" b="1" i="0" u="none" strike="noStrike">
                          <a:solidFill>
                            <a:srgbClr val="000000"/>
                          </a:solidFill>
                          <a:effectLst/>
                          <a:latin typeface="Times New Roman" panose="02020603050405020304" pitchFamily="18" charset="0"/>
                        </a:rPr>
                        <a:t>PG 3.2.1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600" b="0" i="0" u="none" strike="noStrike">
                          <a:solidFill>
                            <a:srgbClr val="000000"/>
                          </a:solidFill>
                          <a:effectLst/>
                          <a:latin typeface="Times New Roman" panose="02020603050405020304" pitchFamily="18" charset="0"/>
                        </a:rPr>
                        <a:t>Engellilerin kullanımına uygun asansör sayısı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600" b="1"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6127831"/>
                  </a:ext>
                </a:extLst>
              </a:tr>
              <a:tr h="132749">
                <a:tc>
                  <a:txBody>
                    <a:bodyPr/>
                    <a:lstStyle/>
                    <a:p>
                      <a:pPr algn="l" fontAlgn="ctr"/>
                      <a:r>
                        <a:rPr lang="tr-TR" sz="600" b="1" i="0" u="none" strike="noStrike">
                          <a:solidFill>
                            <a:srgbClr val="000000"/>
                          </a:solidFill>
                          <a:effectLst/>
                          <a:latin typeface="Times New Roman" panose="02020603050405020304" pitchFamily="18" charset="0"/>
                        </a:rPr>
                        <a:t>PG 3.2.2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tr-TR" sz="600" b="0" i="0" u="none" strike="noStrike">
                          <a:solidFill>
                            <a:srgbClr val="000000"/>
                          </a:solidFill>
                          <a:effectLst/>
                          <a:latin typeface="Times New Roman" panose="02020603050405020304" pitchFamily="18" charset="0"/>
                        </a:rPr>
                        <a:t>Engellilerin kullanımına uygun lift, rampa sayısı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600" b="1"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6047697"/>
                  </a:ext>
                </a:extLst>
              </a:tr>
              <a:tr h="132749">
                <a:tc>
                  <a:txBody>
                    <a:bodyPr/>
                    <a:lstStyle/>
                    <a:p>
                      <a:pPr algn="l" fontAlgn="ctr"/>
                      <a:r>
                        <a:rPr lang="tr-TR" sz="600" b="1" i="0" u="none" strike="noStrike">
                          <a:solidFill>
                            <a:srgbClr val="000000"/>
                          </a:solidFill>
                          <a:effectLst/>
                          <a:latin typeface="Times New Roman" panose="02020603050405020304" pitchFamily="18" charset="0"/>
                        </a:rPr>
                        <a:t>PG 3.2.3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fi-FI" sz="600" b="0" i="0" u="none" strike="noStrike">
                          <a:solidFill>
                            <a:srgbClr val="000000"/>
                          </a:solidFill>
                          <a:effectLst/>
                          <a:latin typeface="Times New Roman" panose="02020603050405020304" pitchFamily="18" charset="0"/>
                        </a:rPr>
                        <a:t>Engellilerin kullanımına uygun tuvalet sayısı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600" b="1"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tr-TR" sz="600" b="0" i="0" u="none" strike="noStrike">
                          <a:solidFill>
                            <a:srgbClr val="000000"/>
                          </a:solidFill>
                          <a:effectLst/>
                          <a:latin typeface="Calibri" panose="020F0502020204030204" pitchFamily="34" charset="0"/>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5596302"/>
                  </a:ext>
                </a:extLst>
              </a:tr>
              <a:tr h="132749">
                <a:tc rowSpan="2">
                  <a:txBody>
                    <a:bodyPr/>
                    <a:lstStyle/>
                    <a:p>
                      <a:pPr algn="l" fontAlgn="ctr"/>
                      <a:r>
                        <a:rPr lang="tr-TR" sz="600" b="1" i="0" u="none" strike="noStrike">
                          <a:solidFill>
                            <a:srgbClr val="000000"/>
                          </a:solidFill>
                          <a:effectLst/>
                          <a:latin typeface="Times New Roman" panose="02020603050405020304" pitchFamily="18" charset="0"/>
                        </a:rPr>
                        <a:t>PG 3.2.4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l" fontAlgn="ctr"/>
                      <a:r>
                        <a:rPr lang="tr-TR" sz="600" b="0" i="0" u="none" strike="noStrike" dirty="0">
                          <a:solidFill>
                            <a:srgbClr val="000000"/>
                          </a:solidFill>
                          <a:effectLst/>
                          <a:latin typeface="Times New Roman" panose="02020603050405020304" pitchFamily="18" charset="0"/>
                        </a:rPr>
                        <a:t>Öğrenci sayısı 30’dan fazla olan şube oranı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600" b="1" i="0" u="none" strike="noStrike">
                          <a:solidFill>
                            <a:srgbClr val="000000"/>
                          </a:solidFill>
                          <a:effectLst/>
                          <a:latin typeface="Times New Roman" panose="02020603050405020304" pitchFamily="18" charset="0"/>
                        </a:rPr>
                        <a:t>66,67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tr-TR" sz="600" b="0" i="0" u="none" strike="noStrike">
                          <a:solidFill>
                            <a:srgbClr val="000000"/>
                          </a:solidFill>
                          <a:effectLst/>
                          <a:latin typeface="Calibri" panose="020F0502020204030204" pitchFamily="34" charset="0"/>
                        </a:rPr>
                        <a:t>6,00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5619081"/>
                  </a:ext>
                </a:extLst>
              </a:tr>
              <a:tr h="1327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r" fontAlgn="ctr"/>
                      <a:r>
                        <a:rPr lang="tr-TR" sz="600" b="0" i="0" u="none" strike="noStrike">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600" b="0" i="0" u="none" strike="noStrike" dirty="0">
                          <a:solidFill>
                            <a:srgbClr val="000000"/>
                          </a:solidFill>
                          <a:effectLst/>
                          <a:latin typeface="Calibri" panose="020F0502020204030204" pitchFamily="34" charset="0"/>
                        </a:rPr>
                        <a:t>10,00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8401011"/>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95875865"/>
              </p:ext>
            </p:extLst>
          </p:nvPr>
        </p:nvGraphicFramePr>
        <p:xfrm>
          <a:off x="632262" y="4503287"/>
          <a:ext cx="6805612" cy="983113"/>
        </p:xfrm>
        <a:graphic>
          <a:graphicData uri="http://schemas.openxmlformats.org/drawingml/2006/table">
            <a:tbl>
              <a:tblPr/>
              <a:tblGrid>
                <a:gridCol w="478053">
                  <a:extLst>
                    <a:ext uri="{9D8B030D-6E8A-4147-A177-3AD203B41FA5}">
                      <a16:colId xmlns:a16="http://schemas.microsoft.com/office/drawing/2014/main" xmlns="" val="4289495310"/>
                    </a:ext>
                  </a:extLst>
                </a:gridCol>
                <a:gridCol w="4627817">
                  <a:extLst>
                    <a:ext uri="{9D8B030D-6E8A-4147-A177-3AD203B41FA5}">
                      <a16:colId xmlns:a16="http://schemas.microsoft.com/office/drawing/2014/main" xmlns="" val="780656866"/>
                    </a:ext>
                  </a:extLst>
                </a:gridCol>
                <a:gridCol w="849871">
                  <a:extLst>
                    <a:ext uri="{9D8B030D-6E8A-4147-A177-3AD203B41FA5}">
                      <a16:colId xmlns:a16="http://schemas.microsoft.com/office/drawing/2014/main" xmlns="" val="1824927001"/>
                    </a:ext>
                  </a:extLst>
                </a:gridCol>
                <a:gridCol w="849871">
                  <a:extLst>
                    <a:ext uri="{9D8B030D-6E8A-4147-A177-3AD203B41FA5}">
                      <a16:colId xmlns:a16="http://schemas.microsoft.com/office/drawing/2014/main" xmlns="" val="1936191756"/>
                    </a:ext>
                  </a:extLst>
                </a:gridCol>
              </a:tblGrid>
              <a:tr h="278774">
                <a:tc>
                  <a:txBody>
                    <a:bodyPr/>
                    <a:lstStyle/>
                    <a:p>
                      <a:pPr algn="ctr" fontAlgn="ctr"/>
                      <a:r>
                        <a:rPr lang="tr-TR" sz="800" b="1" i="0" u="none" strike="noStrike" dirty="0">
                          <a:solidFill>
                            <a:srgbClr val="FFFFFF"/>
                          </a:solidFill>
                          <a:effectLst/>
                          <a:latin typeface="Book Antiqua" panose="02040602050305030304" pitchFamily="18"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dirty="0">
                          <a:solidFill>
                            <a:srgbClr val="FFFFFF"/>
                          </a:solidFill>
                          <a:effectLst/>
                          <a:latin typeface="Book Antiqua" panose="02040602050305030304" pitchFamily="18" charset="0"/>
                        </a:rPr>
                        <a:t>Eylem İfadesi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Sorumlusu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tr-TR" sz="800" b="1" i="0" u="none" strike="noStrike">
                          <a:solidFill>
                            <a:srgbClr val="FFFFFF"/>
                          </a:solidFill>
                          <a:effectLst/>
                          <a:latin typeface="Book Antiqua" panose="02040602050305030304" pitchFamily="18" charset="0"/>
                        </a:rPr>
                        <a:t>Eylem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1609096870"/>
                  </a:ext>
                </a:extLst>
              </a:tr>
              <a:tr h="282920">
                <a:tc>
                  <a:txBody>
                    <a:bodyPr/>
                    <a:lstStyle/>
                    <a:p>
                      <a:pPr algn="l" fontAlgn="ctr"/>
                      <a:r>
                        <a:rPr lang="tr-TR" sz="600" b="1" i="0" u="none" strike="noStrike">
                          <a:solidFill>
                            <a:srgbClr val="000000"/>
                          </a:solidFill>
                          <a:effectLst/>
                          <a:latin typeface="Times New Roman" panose="02020603050405020304" pitchFamily="18" charset="0"/>
                        </a:rPr>
                        <a:t>Eylem 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Bakanlığımız  tarafından hayata geçirilecek “Okul Gelişim Modeli” ile ilgili iş ve işlemler yürütülecektir..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2020</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7319478"/>
                  </a:ext>
                </a:extLst>
              </a:tr>
              <a:tr h="232311">
                <a:tc>
                  <a:txBody>
                    <a:bodyPr/>
                    <a:lstStyle/>
                    <a:p>
                      <a:pPr algn="l" fontAlgn="ctr"/>
                      <a:r>
                        <a:rPr lang="tr-TR" sz="600" b="1" i="0" u="none" strike="noStrike">
                          <a:solidFill>
                            <a:srgbClr val="000000"/>
                          </a:solidFill>
                          <a:effectLst/>
                          <a:latin typeface="Times New Roman" panose="02020603050405020304" pitchFamily="18" charset="0"/>
                        </a:rPr>
                        <a:t>Eylem 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Okul bahçelerinin tasarım/beceri atölyeleri ile bağlantılı olarak yeniden tasarlanıp yaşam alanlarına dönüştürülmesine yönelik tedbirler alınacaktır.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2020</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1009692"/>
                  </a:ext>
                </a:extLst>
              </a:tr>
              <a:tr h="189108">
                <a:tc>
                  <a:txBody>
                    <a:bodyPr/>
                    <a:lstStyle/>
                    <a:p>
                      <a:pPr algn="l" fontAlgn="ctr"/>
                      <a:r>
                        <a:rPr lang="tr-TR" sz="600" b="1" i="0" u="none" strike="noStrike">
                          <a:solidFill>
                            <a:srgbClr val="000000"/>
                          </a:solidFill>
                          <a:effectLst/>
                          <a:latin typeface="Times New Roman" panose="02020603050405020304" pitchFamily="18" charset="0"/>
                        </a:rPr>
                        <a:t>Eylem 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ctr"/>
                      <a:r>
                        <a:rPr lang="tr-TR" sz="700" b="0" i="0" u="none" strike="noStrike" dirty="0">
                          <a:solidFill>
                            <a:srgbClr val="000000"/>
                          </a:solidFill>
                          <a:effectLst/>
                          <a:latin typeface="Times New Roman" panose="02020603050405020304" pitchFamily="18" charset="0"/>
                        </a:rPr>
                        <a:t>Okul özel eğitime ihtiyaç duyan bireylerin kullanımı için </a:t>
                      </a:r>
                      <a:r>
                        <a:rPr lang="tr-TR" sz="700" b="0" i="0" u="none" strike="noStrike" dirty="0" smtClean="0">
                          <a:solidFill>
                            <a:srgbClr val="000000"/>
                          </a:solidFill>
                          <a:effectLst/>
                          <a:latin typeface="Times New Roman" panose="02020603050405020304" pitchFamily="18" charset="0"/>
                        </a:rPr>
                        <a:t>uygun </a:t>
                      </a:r>
                      <a:r>
                        <a:rPr lang="tr-TR" sz="700" b="0" i="0" u="none" strike="noStrike" dirty="0">
                          <a:solidFill>
                            <a:srgbClr val="000000"/>
                          </a:solidFill>
                          <a:effectLst/>
                          <a:latin typeface="Times New Roman" panose="02020603050405020304" pitchFamily="18" charset="0"/>
                        </a:rPr>
                        <a:t>hale getirilecektir.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Book Antiqua" panose="02040602050305030304" pitchFamily="18" charset="0"/>
                        </a:rPr>
                        <a:t>Okul İdaresi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Book Antiqua" panose="02040602050305030304" pitchFamily="18" charset="0"/>
                        </a:rPr>
                        <a:t> </a:t>
                      </a:r>
                      <a:r>
                        <a:rPr lang="tr-TR" sz="800" b="0" i="0" u="none" strike="noStrike" dirty="0" smtClean="0">
                          <a:solidFill>
                            <a:srgbClr val="000000"/>
                          </a:solidFill>
                          <a:effectLst/>
                          <a:latin typeface="Book Antiqua" panose="02040602050305030304" pitchFamily="18" charset="0"/>
                        </a:rPr>
                        <a:t>2020</a:t>
                      </a:r>
                      <a:endParaRPr lang="tr-TR" sz="800" b="0" i="0" u="none" strike="noStrike" dirty="0">
                        <a:solidFill>
                          <a:srgbClr val="000000"/>
                        </a:solidFill>
                        <a:effectLst/>
                        <a:latin typeface="Book Antiqua" panose="0204060205030503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5372913"/>
                  </a:ext>
                </a:extLst>
              </a:tr>
            </a:tbl>
          </a:graphicData>
        </a:graphic>
      </p:graphicFrame>
      <p:sp>
        <p:nvSpPr>
          <p:cNvPr id="3" name="Metin kutusu 2"/>
          <p:cNvSpPr txBox="1"/>
          <p:nvPr/>
        </p:nvSpPr>
        <p:spPr>
          <a:xfrm>
            <a:off x="48126" y="8566483"/>
            <a:ext cx="612794" cy="400110"/>
          </a:xfrm>
          <a:prstGeom prst="rect">
            <a:avLst/>
          </a:prstGeom>
          <a:noFill/>
        </p:spPr>
        <p:txBody>
          <a:bodyPr wrap="square" rtlCol="0">
            <a:spAutoFit/>
          </a:bodyPr>
          <a:lstStyle/>
          <a:p>
            <a:r>
              <a:rPr lang="tr-TR" dirty="0" smtClean="0"/>
              <a:t>28</a:t>
            </a:r>
            <a:endParaRPr lang="tr-TR" dirty="0"/>
          </a:p>
        </p:txBody>
      </p:sp>
    </p:spTree>
    <p:extLst>
      <p:ext uri="{BB962C8B-B14F-4D97-AF65-F5344CB8AC3E}">
        <p14:creationId xmlns:p14="http://schemas.microsoft.com/office/powerpoint/2010/main" xmlns="" val="1627973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 y="0"/>
            <a:ext cx="7561263" cy="1045967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smtClean="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2021-2023</a:t>
            </a:r>
            <a:endPar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endParaRPr>
          </a:p>
        </p:txBody>
      </p:sp>
      <p:sp>
        <p:nvSpPr>
          <p:cNvPr id="21" name="Metin kutusu 20"/>
          <p:cNvSpPr txBox="1"/>
          <p:nvPr/>
        </p:nvSpPr>
        <p:spPr>
          <a:xfrm>
            <a:off x="1046922" y="1562576"/>
            <a:ext cx="5427854" cy="553558"/>
          </a:xfrm>
          <a:prstGeom prst="rect">
            <a:avLst/>
          </a:prstGeom>
          <a:noFill/>
        </p:spPr>
        <p:txBody>
          <a:bodyPr wrap="square" lIns="90957" tIns="45502" rIns="90957" bIns="45502" rtlCol="0">
            <a:spAutoFit/>
          </a:bodyPr>
          <a:lstStyle/>
          <a:p>
            <a:pPr algn="ctr" defTabSz="1023006"/>
            <a:r>
              <a:rPr lang="tr-TR" sz="30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MALİYETLENDİRME</a:t>
            </a:r>
            <a:endPar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23" name="Dikdörtgen 22"/>
          <p:cNvSpPr/>
          <p:nvPr/>
        </p:nvSpPr>
        <p:spPr>
          <a:xfrm>
            <a:off x="2268151" y="216036"/>
            <a:ext cx="3024972" cy="722835"/>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V.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smtClean="0">
                <a:solidFill>
                  <a:srgbClr val="000000"/>
                </a:solidFill>
              </a:rPr>
              <a:t>29</a:t>
            </a:r>
            <a:endParaRPr lang="tr-TR" sz="1400" b="1" dirty="0">
              <a:solidFill>
                <a:srgbClr val="000000"/>
              </a:solidFill>
            </a:endParaRPr>
          </a:p>
        </p:txBody>
      </p:sp>
      <p:sp>
        <p:nvSpPr>
          <p:cNvPr id="3" name="AutoShape 2" descr="geleceÄe yÃ¶neli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geleceÄe yÃ¶neli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8" name="Picture 2" descr="maliyetlendirme ile ilgili gÃ¶rsel sonuc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08514" y="3678710"/>
            <a:ext cx="4946284" cy="3278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3732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4865" y="808932"/>
            <a:ext cx="6620088" cy="2677656"/>
          </a:xfrm>
          <a:prstGeom prst="rect">
            <a:avLst/>
          </a:prstGeom>
        </p:spPr>
        <p:txBody>
          <a:bodyPr wrap="square">
            <a:spAutoFit/>
          </a:bodyPr>
          <a:lstStyle/>
          <a:p>
            <a:pPr indent="180975" algn="just" defTabSz="1028517">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Kurumumuz </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2021-2023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Stratejik Planı’nın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maliyetlendirilmesi</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sürecindeki temel gaye, stratejik amaç, hedef ve eylemlerin gerektirdiği maliyetlerin ortaya konulması suretiyle politika tercihlerinin ve karar alma sürecinin rasyonelleştirilmesine katkıda bulunmaktır. Bu sayede, stratejik plan ile bütçe arasındaki bağlantı güçlendirilecek ve harcamaların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önceliklendirilme</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süreci iyileştirilecektir. </a:t>
            </a:r>
          </a:p>
          <a:p>
            <a:pPr indent="180975" algn="just" defTabSz="1028517">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temel gayeden hareketle planın tahmini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maliyetlendirilmesi</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şu şekilde yapılmıştır: </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Hedeflere ilişkin eylemler durum analizi çalışmaları sonuçlarından tespit edilmiştir,</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Eylemlere ilişkin tahmini maliyetler belirlenmiştir,</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Eylem maliyetlerinden hareketle hedef maliyetleri belirlenmiştir,</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Hedef maliyetlerinden yola çıkılarak amaç maliyetleri belirlenmiş ve amaç maliyetlerinden de stratejik plan maliyeti belirlenmiştir.</a:t>
            </a:r>
          </a:p>
          <a:p>
            <a:pPr indent="180975" algn="just" defTabSz="1028517">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Genel bütçe, valilikler, belediyeler ve okul aile birliklerinin yıllık bütçe artışları ve eğilimleri dikkate alındığında Kurumumuz </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2021-2023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Stratejik Planı’nda yer alan stratejik amaçların gerçekleştirilebilmesi için tabloda da belirtildiği üzere </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üç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yıllık süre için tahmini </a:t>
            </a:r>
            <a:r>
              <a:rPr lang="tr-TR" sz="1100" dirty="0">
                <a:solidFill>
                  <a:srgbClr val="000000"/>
                </a:solidFill>
                <a:latin typeface="Calibri" panose="020F0502020204030204" pitchFamily="34" charset="0"/>
              </a:rPr>
              <a:t>4.196.405,14</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TL’lik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kaynağın elde edileceği düşünülmektedir. </a:t>
            </a:r>
          </a:p>
        </p:txBody>
      </p:sp>
      <p:grpSp>
        <p:nvGrpSpPr>
          <p:cNvPr id="14" name="Grup 13"/>
          <p:cNvGrpSpPr/>
          <p:nvPr/>
        </p:nvGrpSpPr>
        <p:grpSpPr>
          <a:xfrm>
            <a:off x="465070" y="362860"/>
            <a:ext cx="6620088" cy="360055"/>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defTabSz="1028517"/>
              <a:r>
                <a:rPr lang="tr-TR" sz="1400" b="1" dirty="0">
                  <a:solidFill>
                    <a:prstClr val="white"/>
                  </a:solidFill>
                  <a:latin typeface="Calibri"/>
                  <a:cs typeface="Arial" pitchFamily="34" charset="0"/>
                </a:rPr>
                <a:t>MALİYETLENDİRME</a:t>
              </a: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028517"/>
              <a:r>
                <a:rPr lang="tr-TR" sz="1400" b="1" dirty="0">
                  <a:solidFill>
                    <a:prstClr val="white"/>
                  </a:solidFill>
                  <a:effectLst>
                    <a:outerShdw blurRad="38100" dist="38100" dir="2700000" algn="tl">
                      <a:srgbClr val="000000">
                        <a:alpha val="43137"/>
                      </a:srgbClr>
                    </a:outerShdw>
                  </a:effectLst>
                  <a:latin typeface="Calibri"/>
                </a:rPr>
                <a:t>4.1.</a:t>
              </a:r>
            </a:p>
          </p:txBody>
        </p:sp>
      </p:grpSp>
      <p:sp>
        <p:nvSpPr>
          <p:cNvPr id="18" name="Yuvarlatılmış Dikdörtgen 17"/>
          <p:cNvSpPr>
            <a:spLocks noChangeArrowheads="1"/>
          </p:cNvSpPr>
          <p:nvPr/>
        </p:nvSpPr>
        <p:spPr bwMode="auto">
          <a:xfrm>
            <a:off x="824501" y="3596902"/>
            <a:ext cx="4952975" cy="285794"/>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8517"/>
            <a:r>
              <a:rPr lang="tr-TR" sz="1400" b="1" dirty="0">
                <a:solidFill>
                  <a:prstClr val="white"/>
                </a:solidFill>
                <a:latin typeface="Calibri"/>
                <a:cs typeface="Arial" pitchFamily="34" charset="0"/>
              </a:rPr>
              <a:t>KAYNAK T</a:t>
            </a:r>
            <a:r>
              <a:rPr lang="tr-TR" sz="1400" b="1" i="1" dirty="0">
                <a:solidFill>
                  <a:prstClr val="white"/>
                </a:solidFill>
                <a:latin typeface="Calibri"/>
                <a:cs typeface="Arial" pitchFamily="34" charset="0"/>
              </a:rPr>
              <a:t>ABLOSU</a:t>
            </a:r>
            <a:endParaRPr lang="tr-TR" sz="1400" b="1" dirty="0">
              <a:solidFill>
                <a:prstClr val="white"/>
              </a:solidFill>
              <a:latin typeface="Calibri"/>
              <a:cs typeface="Arial" pitchFamily="34" charset="0"/>
            </a:endParaRPr>
          </a:p>
        </p:txBody>
      </p:sp>
      <p:sp>
        <p:nvSpPr>
          <p:cNvPr id="4" name="Dikdörtgen 3">
            <a:extLst>
              <a:ext uri="{FF2B5EF4-FFF2-40B4-BE49-F238E27FC236}">
                <a16:creationId xmlns:a16="http://schemas.microsoft.com/office/drawing/2014/main" xmlns="" id="{FB6549B9-3F8E-4EA2-9352-247EEFDC7379}"/>
              </a:ext>
            </a:extLst>
          </p:cNvPr>
          <p:cNvSpPr/>
          <p:nvPr/>
        </p:nvSpPr>
        <p:spPr>
          <a:xfrm>
            <a:off x="465070" y="6007698"/>
            <a:ext cx="6691103" cy="1552605"/>
          </a:xfrm>
          <a:prstGeom prst="rect">
            <a:avLst/>
          </a:prstGeom>
        </p:spPr>
        <p:txBody>
          <a:bodyPr wrap="square">
            <a:spAutoFit/>
          </a:bodyPr>
          <a:lstStyle/>
          <a:p>
            <a:pPr algn="just" defTabSz="1028517">
              <a:lnSpc>
                <a:spcPct val="107000"/>
              </a:lnSpc>
              <a:spcAft>
                <a:spcPts val="600"/>
              </a:spcAft>
            </a:pPr>
            <a:endParaRPr lang="tr-TR" sz="1200" dirty="0" smtClean="0">
              <a:solidFill>
                <a:prstClr val="black"/>
              </a:solidFill>
              <a:latin typeface="Book Antiqua" panose="02040602050305030304" pitchFamily="18" charset="0"/>
              <a:ea typeface="Calibri" panose="020F0502020204030204" pitchFamily="34" charset="0"/>
              <a:cs typeface="Arial" panose="020B0604020202020204" pitchFamily="34" charset="0"/>
            </a:endParaRPr>
          </a:p>
          <a:p>
            <a:pPr algn="just" defTabSz="1028517">
              <a:lnSpc>
                <a:spcPct val="107000"/>
              </a:lnSpc>
              <a:spcAft>
                <a:spcPts val="600"/>
              </a:spcAft>
            </a:pPr>
            <a:r>
              <a:rPr lang="tr-TR" sz="1200" dirty="0" smtClean="0">
                <a:solidFill>
                  <a:prstClr val="black"/>
                </a:solidFill>
                <a:latin typeface="Book Antiqua" panose="02040602050305030304" pitchFamily="18" charset="0"/>
                <a:ea typeface="Calibri" panose="020F0502020204030204" pitchFamily="34" charset="0"/>
                <a:cs typeface="Arial" panose="020B0604020202020204" pitchFamily="34" charset="0"/>
              </a:rPr>
              <a:t>Müdürlüğümüz </a:t>
            </a: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stratejik planında 6 hedef bulunmaktadır. Söz konusu hedeflere ilişkin bütçe dağılımları </a:t>
            </a:r>
            <a:r>
              <a:rPr lang="tr-TR" sz="1200" dirty="0" smtClean="0">
                <a:solidFill>
                  <a:prstClr val="black"/>
                </a:solidFill>
                <a:latin typeface="Book Antiqua" panose="02040602050305030304" pitchFamily="18" charset="0"/>
                <a:ea typeface="Calibri" panose="020F0502020204030204" pitchFamily="34" charset="0"/>
                <a:cs typeface="Arial" panose="020B0604020202020204" pitchFamily="34" charset="0"/>
              </a:rPr>
              <a:t>3 </a:t>
            </a: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yıllık olarak alttaki tabloda belirtilmiştir. Tabloda görüldüğü üzere son iki yılın gelir ve giderlerinde yaşanan artıştan hareketle hazırlanan beş yıllık </a:t>
            </a:r>
            <a:r>
              <a:rPr lang="tr-TR" sz="1200" dirty="0" err="1">
                <a:solidFill>
                  <a:prstClr val="black"/>
                </a:solidFill>
                <a:latin typeface="Book Antiqua" panose="02040602050305030304" pitchFamily="18" charset="0"/>
                <a:ea typeface="Calibri" panose="020F0502020204030204" pitchFamily="34" charset="0"/>
                <a:cs typeface="Arial" panose="020B0604020202020204" pitchFamily="34" charset="0"/>
              </a:rPr>
              <a:t>maliyetlendirme</a:t>
            </a: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 sonucunda Müdürlüğümüzün tahmini olarak </a:t>
            </a:r>
            <a:r>
              <a:rPr lang="tr-TR" sz="1100" dirty="0">
                <a:solidFill>
                  <a:srgbClr val="000000"/>
                </a:solidFill>
                <a:latin typeface="Calibri" panose="020F0502020204030204" pitchFamily="34" charset="0"/>
              </a:rPr>
              <a:t>4.196.405,14</a:t>
            </a:r>
            <a:r>
              <a:rPr lang="tr-TR" sz="1200" dirty="0" smtClean="0">
                <a:solidFill>
                  <a:prstClr val="black"/>
                </a:solidFill>
                <a:latin typeface="Book Antiqua" panose="02040602050305030304" pitchFamily="18" charset="0"/>
                <a:ea typeface="Calibri" panose="020F0502020204030204" pitchFamily="34" charset="0"/>
                <a:cs typeface="Arial" panose="020B0604020202020204" pitchFamily="34" charset="0"/>
              </a:rPr>
              <a:t> TL’lik </a:t>
            </a: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bir harcama yapacağı düşünülmektedir. Plan dönemi amaç maliyetlerine ilişkin alttaki tabloda ayrıntılı bilgiye yer verilmiştir.</a:t>
            </a:r>
          </a:p>
        </p:txBody>
      </p:sp>
      <p:graphicFrame>
        <p:nvGraphicFramePr>
          <p:cNvPr id="12" name="Tablo 11">
            <a:extLst>
              <a:ext uri="{FF2B5EF4-FFF2-40B4-BE49-F238E27FC236}">
                <a16:creationId xmlns:a16="http://schemas.microsoft.com/office/drawing/2014/main" xmlns="" id="{9A6B90AF-B258-4D98-8902-7FD51C702999}"/>
              </a:ext>
            </a:extLst>
          </p:cNvPr>
          <p:cNvGraphicFramePr>
            <a:graphicFrameLocks noGrp="1"/>
          </p:cNvGraphicFramePr>
          <p:nvPr>
            <p:extLst>
              <p:ext uri="{D42A27DB-BD31-4B8C-83A1-F6EECF244321}">
                <p14:modId xmlns:p14="http://schemas.microsoft.com/office/powerpoint/2010/main" xmlns="" val="2349734923"/>
              </p:ext>
            </p:extLst>
          </p:nvPr>
        </p:nvGraphicFramePr>
        <p:xfrm>
          <a:off x="465071" y="7603957"/>
          <a:ext cx="6805612" cy="2423160"/>
        </p:xfrm>
        <a:graphic>
          <a:graphicData uri="http://schemas.openxmlformats.org/drawingml/2006/table">
            <a:tbl>
              <a:tblPr/>
              <a:tblGrid>
                <a:gridCol w="1815495">
                  <a:extLst>
                    <a:ext uri="{9D8B030D-6E8A-4147-A177-3AD203B41FA5}">
                      <a16:colId xmlns:a16="http://schemas.microsoft.com/office/drawing/2014/main" xmlns="" val="679733400"/>
                    </a:ext>
                  </a:extLst>
                </a:gridCol>
                <a:gridCol w="807995">
                  <a:extLst>
                    <a:ext uri="{9D8B030D-6E8A-4147-A177-3AD203B41FA5}">
                      <a16:colId xmlns:a16="http://schemas.microsoft.com/office/drawing/2014/main" xmlns="" val="1760407874"/>
                    </a:ext>
                  </a:extLst>
                </a:gridCol>
                <a:gridCol w="807995">
                  <a:extLst>
                    <a:ext uri="{9D8B030D-6E8A-4147-A177-3AD203B41FA5}">
                      <a16:colId xmlns:a16="http://schemas.microsoft.com/office/drawing/2014/main" xmlns="" val="2382789708"/>
                    </a:ext>
                  </a:extLst>
                </a:gridCol>
                <a:gridCol w="807995">
                  <a:extLst>
                    <a:ext uri="{9D8B030D-6E8A-4147-A177-3AD203B41FA5}">
                      <a16:colId xmlns:a16="http://schemas.microsoft.com/office/drawing/2014/main" xmlns="" val="841504987"/>
                    </a:ext>
                  </a:extLst>
                </a:gridCol>
                <a:gridCol w="807995">
                  <a:extLst>
                    <a:ext uri="{9D8B030D-6E8A-4147-A177-3AD203B41FA5}">
                      <a16:colId xmlns:a16="http://schemas.microsoft.com/office/drawing/2014/main" xmlns="" val="1594841178"/>
                    </a:ext>
                  </a:extLst>
                </a:gridCol>
                <a:gridCol w="807995">
                  <a:extLst>
                    <a:ext uri="{9D8B030D-6E8A-4147-A177-3AD203B41FA5}">
                      <a16:colId xmlns:a16="http://schemas.microsoft.com/office/drawing/2014/main" xmlns="" val="1096574992"/>
                    </a:ext>
                  </a:extLst>
                </a:gridCol>
                <a:gridCol w="950142">
                  <a:extLst>
                    <a:ext uri="{9D8B030D-6E8A-4147-A177-3AD203B41FA5}">
                      <a16:colId xmlns:a16="http://schemas.microsoft.com/office/drawing/2014/main" xmlns="" val="1783437758"/>
                    </a:ext>
                  </a:extLst>
                </a:gridCol>
              </a:tblGrid>
              <a:tr h="317059">
                <a:tc>
                  <a:txBody>
                    <a:bodyPr/>
                    <a:lstStyle/>
                    <a:p>
                      <a:pPr algn="l" fontAlgn="b"/>
                      <a:r>
                        <a:rPr lang="tr-TR" sz="1200" b="1" i="0" u="none" strike="noStrike" dirty="0">
                          <a:solidFill>
                            <a:srgbClr val="000000"/>
                          </a:solidFill>
                          <a:effectLst/>
                          <a:latin typeface="Calibri" panose="020F0502020204030204" pitchFamily="34" charset="0"/>
                        </a:rPr>
                        <a:t>Amaç ve Hedef No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dirty="0">
                          <a:solidFill>
                            <a:srgbClr val="000000"/>
                          </a:solidFill>
                          <a:effectLst/>
                          <a:latin typeface="Calibri" panose="020F0502020204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Beş Yıllık Toplam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806919651"/>
                  </a:ext>
                </a:extLst>
              </a:tr>
              <a:tr h="155704">
                <a:tc>
                  <a:txBody>
                    <a:bodyPr/>
                    <a:lstStyle/>
                    <a:p>
                      <a:pPr algn="ctr" fontAlgn="b"/>
                      <a:r>
                        <a:rPr lang="tr-TR" sz="1100" b="1" i="0" u="none" strike="noStrike">
                          <a:solidFill>
                            <a:srgbClr val="000000"/>
                          </a:solidFill>
                          <a:effectLst/>
                          <a:latin typeface="Calibri" panose="020F0502020204030204" pitchFamily="34" charset="0"/>
                        </a:rPr>
                        <a:t>AMAÇ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182.771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203.003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225.253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921.590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357333924"/>
                  </a:ext>
                </a:extLst>
              </a:tr>
              <a:tr h="155704">
                <a:tc>
                  <a:txBody>
                    <a:bodyPr/>
                    <a:lstStyle/>
                    <a:p>
                      <a:pPr algn="l" fontAlgn="b"/>
                      <a:r>
                        <a:rPr lang="tr-TR" sz="1100" b="0" i="0" u="none" strike="noStrike">
                          <a:solidFill>
                            <a:srgbClr val="000000"/>
                          </a:solidFill>
                          <a:effectLst/>
                          <a:latin typeface="Calibri" panose="020F0502020204030204" pitchFamily="34" charset="0"/>
                        </a:rPr>
                        <a:t>Hedef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182.771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203.003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225.253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921.590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0715331"/>
                  </a:ext>
                </a:extLst>
              </a:tr>
              <a:tr h="155704">
                <a:tc>
                  <a:txBody>
                    <a:bodyPr/>
                    <a:lstStyle/>
                    <a:p>
                      <a:pPr algn="ctr" fontAlgn="b"/>
                      <a:r>
                        <a:rPr lang="tr-TR" sz="1100" b="1" i="0" u="none" strike="noStrike">
                          <a:solidFill>
                            <a:srgbClr val="000000"/>
                          </a:solidFill>
                          <a:effectLst/>
                          <a:latin typeface="Calibri" panose="020F0502020204030204" pitchFamily="34" charset="0"/>
                        </a:rPr>
                        <a:t>AMAÇ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74.923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83.217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92.337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377.785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40987049"/>
                  </a:ext>
                </a:extLst>
              </a:tr>
              <a:tr h="155704">
                <a:tc>
                  <a:txBody>
                    <a:bodyPr/>
                    <a:lstStyle/>
                    <a:p>
                      <a:pPr algn="l" fontAlgn="b"/>
                      <a:r>
                        <a:rPr lang="tr-TR" sz="1100" b="0" i="0" u="none" strike="noStrike">
                          <a:solidFill>
                            <a:srgbClr val="000000"/>
                          </a:solidFill>
                          <a:effectLst/>
                          <a:latin typeface="Calibri" panose="020F0502020204030204" pitchFamily="34" charset="0"/>
                        </a:rPr>
                        <a:t>Hedef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97.227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107.990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119.826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490.250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6882338"/>
                  </a:ext>
                </a:extLst>
              </a:tr>
              <a:tr h="155704">
                <a:tc>
                  <a:txBody>
                    <a:bodyPr/>
                    <a:lstStyle/>
                    <a:p>
                      <a:pPr algn="l" fontAlgn="b"/>
                      <a:r>
                        <a:rPr lang="tr-TR" sz="1100" b="0" i="0" u="none" strike="noStrike">
                          <a:solidFill>
                            <a:srgbClr val="000000"/>
                          </a:solidFill>
                          <a:effectLst/>
                          <a:latin typeface="Calibri" panose="020F0502020204030204" pitchFamily="34" charset="0"/>
                        </a:rPr>
                        <a:t>Hedef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164.935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183.194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203.272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831.658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3894988"/>
                  </a:ext>
                </a:extLst>
              </a:tr>
              <a:tr h="155704">
                <a:tc>
                  <a:txBody>
                    <a:bodyPr/>
                    <a:lstStyle/>
                    <a:p>
                      <a:pPr algn="l" fontAlgn="b"/>
                      <a:r>
                        <a:rPr lang="tr-TR" sz="1100" b="0" i="0" u="none" strike="noStrike">
                          <a:solidFill>
                            <a:srgbClr val="000000"/>
                          </a:solidFill>
                          <a:effectLst/>
                          <a:latin typeface="Calibri" panose="020F0502020204030204" pitchFamily="34" charset="0"/>
                        </a:rPr>
                        <a:t>Hedef 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69.000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76.638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85.038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347.920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8959449"/>
                  </a:ext>
                </a:extLst>
              </a:tr>
              <a:tr h="155704">
                <a:tc>
                  <a:txBody>
                    <a:bodyPr/>
                    <a:lstStyle/>
                    <a:p>
                      <a:pPr algn="ctr" fontAlgn="b"/>
                      <a:r>
                        <a:rPr lang="tr-TR" sz="1100" b="1" i="0" u="none" strike="noStrike">
                          <a:solidFill>
                            <a:srgbClr val="000000"/>
                          </a:solidFill>
                          <a:effectLst/>
                          <a:latin typeface="Calibri" panose="020F0502020204030204" pitchFamily="34" charset="0"/>
                        </a:rPr>
                        <a:t>AMAÇ 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39.573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43.954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48.772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1100" b="0" i="0" u="none" strike="noStrike">
                          <a:solidFill>
                            <a:srgbClr val="000000"/>
                          </a:solidFill>
                          <a:effectLst/>
                          <a:latin typeface="Calibri" panose="020F0502020204030204" pitchFamily="34" charset="0"/>
                        </a:rPr>
                        <a:t>199.542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574158268"/>
                  </a:ext>
                </a:extLst>
              </a:tr>
              <a:tr h="155704">
                <a:tc>
                  <a:txBody>
                    <a:bodyPr/>
                    <a:lstStyle/>
                    <a:p>
                      <a:pPr algn="l" fontAlgn="b"/>
                      <a:r>
                        <a:rPr lang="tr-TR" sz="1100" b="0" i="0" u="none" strike="noStrike">
                          <a:solidFill>
                            <a:srgbClr val="000000"/>
                          </a:solidFill>
                          <a:effectLst/>
                          <a:latin typeface="Calibri" panose="020F0502020204030204" pitchFamily="34" charset="0"/>
                        </a:rPr>
                        <a:t>Hedef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13.099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14.549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16.144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66.049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0766776"/>
                  </a:ext>
                </a:extLst>
              </a:tr>
              <a:tr h="155704">
                <a:tc>
                  <a:txBody>
                    <a:bodyPr/>
                    <a:lstStyle/>
                    <a:p>
                      <a:pPr algn="l" fontAlgn="b"/>
                      <a:r>
                        <a:rPr lang="tr-TR" sz="1100" b="0" i="0" u="none" strike="noStrike">
                          <a:solidFill>
                            <a:srgbClr val="000000"/>
                          </a:solidFill>
                          <a:effectLst/>
                          <a:latin typeface="Calibri" panose="020F0502020204030204" pitchFamily="34" charset="0"/>
                        </a:rPr>
                        <a:t>Hedef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26.475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29.405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32.628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133.493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5503"/>
                  </a:ext>
                </a:extLst>
              </a:tr>
              <a:tr h="158530">
                <a:tc>
                  <a:txBody>
                    <a:bodyPr/>
                    <a:lstStyle/>
                    <a:p>
                      <a:pPr algn="l" fontAlgn="b"/>
                      <a:r>
                        <a:rPr lang="tr-TR" sz="1200" b="1" i="0" u="none" strike="noStrike">
                          <a:solidFill>
                            <a:srgbClr val="000000"/>
                          </a:solidFill>
                          <a:effectLst/>
                          <a:latin typeface="Calibri" panose="020F0502020204030204" pitchFamily="34" charset="0"/>
                        </a:rPr>
                        <a:t>AMAÇ TOPLAM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endParaRPr lang="tr-TR"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tr-TR" sz="1200" b="1" i="0" u="none" strike="noStrike">
                          <a:solidFill>
                            <a:srgbClr val="000000"/>
                          </a:solidFill>
                          <a:effectLst/>
                          <a:latin typeface="Calibri" panose="020F0502020204030204" pitchFamily="34" charset="0"/>
                        </a:rPr>
                        <a:t>678.688,21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tr-TR" sz="1200" b="1" i="0" u="none" strike="noStrike">
                          <a:solidFill>
                            <a:srgbClr val="000000"/>
                          </a:solidFill>
                          <a:effectLst/>
                          <a:latin typeface="Calibri" panose="020F0502020204030204" pitchFamily="34" charset="0"/>
                        </a:rPr>
                        <a:t>753.819,00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tr-TR" sz="1200" b="1" i="0" u="none" strike="noStrike">
                          <a:solidFill>
                            <a:srgbClr val="000000"/>
                          </a:solidFill>
                          <a:effectLst/>
                          <a:latin typeface="Calibri" panose="020F0502020204030204" pitchFamily="34" charset="0"/>
                        </a:rPr>
                        <a:t>836.437,56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tr-TR" sz="1200" b="1" i="0" u="none" strike="noStrike">
                          <a:solidFill>
                            <a:srgbClr val="000000"/>
                          </a:solidFill>
                          <a:effectLst/>
                          <a:latin typeface="Calibri" panose="020F0502020204030204" pitchFamily="34" charset="0"/>
                        </a:rPr>
                        <a:t>3.422.168,39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147238900"/>
                  </a:ext>
                </a:extLst>
              </a:tr>
              <a:tr h="158530">
                <a:tc>
                  <a:txBody>
                    <a:bodyPr/>
                    <a:lstStyle/>
                    <a:p>
                      <a:pPr algn="l" fontAlgn="b"/>
                      <a:r>
                        <a:rPr lang="tr-TR" sz="1200" b="1" i="0" u="none" strike="noStrike">
                          <a:solidFill>
                            <a:srgbClr val="000000"/>
                          </a:solidFill>
                          <a:effectLst/>
                          <a:latin typeface="Calibri" panose="020F0502020204030204" pitchFamily="34" charset="0"/>
                        </a:rPr>
                        <a:t>Genel Yönetim Giderleri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153.547,49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170.545,19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189.236,95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1200" b="1" i="0" u="none" strike="noStrike">
                          <a:solidFill>
                            <a:srgbClr val="000000"/>
                          </a:solidFill>
                          <a:effectLst/>
                          <a:latin typeface="Calibri" panose="020F0502020204030204" pitchFamily="34" charset="0"/>
                        </a:rPr>
                        <a:t>774.236,75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2089191607"/>
                  </a:ext>
                </a:extLst>
              </a:tr>
              <a:tr h="158530">
                <a:tc>
                  <a:txBody>
                    <a:bodyPr/>
                    <a:lstStyle/>
                    <a:p>
                      <a:pPr algn="l" fontAlgn="b"/>
                      <a:r>
                        <a:rPr lang="tr-TR" sz="1200" b="1" i="0" u="none" strike="noStrike">
                          <a:solidFill>
                            <a:srgbClr val="000000"/>
                          </a:solidFill>
                          <a:effectLst/>
                          <a:latin typeface="Calibri" panose="020F0502020204030204" pitchFamily="34" charset="0"/>
                        </a:rPr>
                        <a:t>TOPLAM KAYNAK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endParaRPr lang="tr-TR"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endParaRPr lang="tr-TR" sz="1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r>
                        <a:rPr lang="tr-TR" sz="1200" b="1" i="0" u="none" strike="noStrike">
                          <a:solidFill>
                            <a:srgbClr val="000000"/>
                          </a:solidFill>
                          <a:effectLst/>
                          <a:latin typeface="Calibri" panose="020F0502020204030204" pitchFamily="34" charset="0"/>
                        </a:rPr>
                        <a:t>832.235,70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r>
                        <a:rPr lang="tr-TR" sz="1200" b="1" i="0" u="none" strike="noStrike">
                          <a:solidFill>
                            <a:srgbClr val="000000"/>
                          </a:solidFill>
                          <a:effectLst/>
                          <a:latin typeface="Calibri" panose="020F0502020204030204" pitchFamily="34" charset="0"/>
                        </a:rPr>
                        <a:t>924.364,19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r>
                        <a:rPr lang="tr-TR" sz="1100" b="1" i="0" u="none" strike="noStrike" dirty="0">
                          <a:solidFill>
                            <a:srgbClr val="000000"/>
                          </a:solidFill>
                          <a:effectLst/>
                          <a:latin typeface="Calibri" panose="020F0502020204030204" pitchFamily="34" charset="0"/>
                        </a:rPr>
                        <a:t>1.025.674,50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r>
                        <a:rPr lang="tr-TR" sz="1200" b="1" i="0" u="none" strike="noStrike" dirty="0">
                          <a:solidFill>
                            <a:srgbClr val="000000"/>
                          </a:solidFill>
                          <a:effectLst/>
                          <a:latin typeface="Calibri" panose="020F0502020204030204" pitchFamily="34" charset="0"/>
                        </a:rPr>
                        <a:t>4.196.405,14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xmlns="" val="682934953"/>
                  </a:ext>
                </a:extLst>
              </a:tr>
            </a:tbl>
          </a:graphicData>
        </a:graphic>
      </p:graphicFrame>
      <p:sp>
        <p:nvSpPr>
          <p:cNvPr id="24" name="Metin kutusu 23">
            <a:extLst>
              <a:ext uri="{FF2B5EF4-FFF2-40B4-BE49-F238E27FC236}">
                <a16:creationId xmlns:a16="http://schemas.microsoft.com/office/drawing/2014/main" xmlns="" id="{9E6060EA-D56F-491F-99A4-DF4F119322FD}"/>
              </a:ext>
            </a:extLst>
          </p:cNvPr>
          <p:cNvSpPr txBox="1"/>
          <p:nvPr/>
        </p:nvSpPr>
        <p:spPr>
          <a:xfrm>
            <a:off x="-9766" y="9092106"/>
            <a:ext cx="462229" cy="307777"/>
          </a:xfrm>
          <a:prstGeom prst="rect">
            <a:avLst/>
          </a:prstGeom>
          <a:noFill/>
        </p:spPr>
        <p:txBody>
          <a:bodyPr wrap="square" rtlCol="0">
            <a:spAutoFit/>
          </a:bodyPr>
          <a:lstStyle/>
          <a:p>
            <a:r>
              <a:rPr lang="tr-TR" sz="1400" b="1" dirty="0"/>
              <a:t>30</a:t>
            </a:r>
          </a:p>
        </p:txBody>
      </p:sp>
      <p:graphicFrame>
        <p:nvGraphicFramePr>
          <p:cNvPr id="5" name="Tablo 4"/>
          <p:cNvGraphicFramePr>
            <a:graphicFrameLocks noGrp="1"/>
          </p:cNvGraphicFramePr>
          <p:nvPr>
            <p:extLst>
              <p:ext uri="{D42A27DB-BD31-4B8C-83A1-F6EECF244321}">
                <p14:modId xmlns:p14="http://schemas.microsoft.com/office/powerpoint/2010/main" xmlns="" val="2869555933"/>
              </p:ext>
            </p:extLst>
          </p:nvPr>
        </p:nvGraphicFramePr>
        <p:xfrm>
          <a:off x="487009" y="4139624"/>
          <a:ext cx="6805613" cy="1394500"/>
        </p:xfrm>
        <a:graphic>
          <a:graphicData uri="http://schemas.openxmlformats.org/drawingml/2006/table">
            <a:tbl>
              <a:tblPr/>
              <a:tblGrid>
                <a:gridCol w="1815495">
                  <a:extLst>
                    <a:ext uri="{9D8B030D-6E8A-4147-A177-3AD203B41FA5}">
                      <a16:colId xmlns:a16="http://schemas.microsoft.com/office/drawing/2014/main" xmlns="" val="2192235775"/>
                    </a:ext>
                  </a:extLst>
                </a:gridCol>
                <a:gridCol w="807995">
                  <a:extLst>
                    <a:ext uri="{9D8B030D-6E8A-4147-A177-3AD203B41FA5}">
                      <a16:colId xmlns:a16="http://schemas.microsoft.com/office/drawing/2014/main" xmlns="" val="1774566407"/>
                    </a:ext>
                  </a:extLst>
                </a:gridCol>
                <a:gridCol w="807995">
                  <a:extLst>
                    <a:ext uri="{9D8B030D-6E8A-4147-A177-3AD203B41FA5}">
                      <a16:colId xmlns:a16="http://schemas.microsoft.com/office/drawing/2014/main" xmlns="" val="2243100417"/>
                    </a:ext>
                  </a:extLst>
                </a:gridCol>
                <a:gridCol w="807995">
                  <a:extLst>
                    <a:ext uri="{9D8B030D-6E8A-4147-A177-3AD203B41FA5}">
                      <a16:colId xmlns:a16="http://schemas.microsoft.com/office/drawing/2014/main" xmlns="" val="2634862115"/>
                    </a:ext>
                  </a:extLst>
                </a:gridCol>
                <a:gridCol w="807995">
                  <a:extLst>
                    <a:ext uri="{9D8B030D-6E8A-4147-A177-3AD203B41FA5}">
                      <a16:colId xmlns:a16="http://schemas.microsoft.com/office/drawing/2014/main" xmlns="" val="2185637210"/>
                    </a:ext>
                  </a:extLst>
                </a:gridCol>
                <a:gridCol w="807995">
                  <a:extLst>
                    <a:ext uri="{9D8B030D-6E8A-4147-A177-3AD203B41FA5}">
                      <a16:colId xmlns:a16="http://schemas.microsoft.com/office/drawing/2014/main" xmlns="" val="2713126312"/>
                    </a:ext>
                  </a:extLst>
                </a:gridCol>
                <a:gridCol w="950143">
                  <a:extLst>
                    <a:ext uri="{9D8B030D-6E8A-4147-A177-3AD203B41FA5}">
                      <a16:colId xmlns:a16="http://schemas.microsoft.com/office/drawing/2014/main" xmlns="" val="2762298147"/>
                    </a:ext>
                  </a:extLst>
                </a:gridCol>
              </a:tblGrid>
              <a:tr h="179620">
                <a:tc>
                  <a:txBody>
                    <a:bodyPr/>
                    <a:lstStyle/>
                    <a:p>
                      <a:pPr algn="l" fontAlgn="b"/>
                      <a:r>
                        <a:rPr lang="tr-TR" sz="900" b="1" i="0" u="none" strike="noStrike">
                          <a:solidFill>
                            <a:srgbClr val="000000"/>
                          </a:solidFill>
                          <a:effectLst/>
                          <a:latin typeface="Calibri" panose="020F0502020204030204" pitchFamily="34" charset="0"/>
                        </a:rPr>
                        <a:t>Kaynak Tablosu</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9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9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1" i="0" u="none" strike="noStrike">
                          <a:solidFill>
                            <a:srgbClr val="000000"/>
                          </a:solidFill>
                          <a:effectLst/>
                          <a:latin typeface="Calibri" panose="020F0502020204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1" i="0" u="none" strike="noStrike">
                          <a:solidFill>
                            <a:srgbClr val="000000"/>
                          </a:solidFill>
                          <a:effectLst/>
                          <a:latin typeface="Calibri" panose="020F0502020204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1" i="0" u="none" strike="noStrike">
                          <a:solidFill>
                            <a:srgbClr val="000000"/>
                          </a:solidFill>
                          <a:effectLst/>
                          <a:latin typeface="Calibri" panose="020F050202020403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1" i="0" u="none" strike="noStrike">
                          <a:solidFill>
                            <a:srgbClr val="000000"/>
                          </a:solidFill>
                          <a:effectLst/>
                          <a:latin typeface="Calibri" panose="020F0502020204030204" pitchFamily="34" charset="0"/>
                        </a:rPr>
                        <a:t>Toplam Maliyet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453871098"/>
                  </a:ext>
                </a:extLst>
              </a:tr>
              <a:tr h="179620">
                <a:tc>
                  <a:txBody>
                    <a:bodyPr/>
                    <a:lstStyle/>
                    <a:p>
                      <a:pPr algn="l" fontAlgn="b"/>
                      <a:r>
                        <a:rPr lang="tr-TR" sz="900" b="0" i="0" u="none" strike="noStrike">
                          <a:solidFill>
                            <a:srgbClr val="000000"/>
                          </a:solidFill>
                          <a:effectLst/>
                          <a:latin typeface="Calibri" panose="020F0502020204030204" pitchFamily="34" charset="0"/>
                        </a:rPr>
                        <a:t>Genel Bütçe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827.000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919.000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1.020.000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2766,000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0497924"/>
                  </a:ext>
                </a:extLst>
              </a:tr>
              <a:tr h="179620">
                <a:tc>
                  <a:txBody>
                    <a:bodyPr/>
                    <a:lstStyle/>
                    <a:p>
                      <a:pPr algn="l" fontAlgn="b"/>
                      <a:r>
                        <a:rPr lang="tr-TR" sz="900" b="0" i="0" u="none" strike="noStrike">
                          <a:solidFill>
                            <a:srgbClr val="000000"/>
                          </a:solidFill>
                          <a:effectLst/>
                          <a:latin typeface="Calibri" panose="020F0502020204030204" pitchFamily="34" charset="0"/>
                        </a:rPr>
                        <a:t>Valilik Ve Belediyelerin Katkısı</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9582191"/>
                  </a:ext>
                </a:extLst>
              </a:tr>
              <a:tr h="179620">
                <a:tc>
                  <a:txBody>
                    <a:bodyPr/>
                    <a:lstStyle/>
                    <a:p>
                      <a:pPr algn="l" fontAlgn="b"/>
                      <a:r>
                        <a:rPr lang="tr-TR" sz="900" b="0" i="0" u="none" strike="noStrike">
                          <a:solidFill>
                            <a:srgbClr val="000000"/>
                          </a:solidFill>
                          <a:effectLst/>
                          <a:latin typeface="Calibri" panose="020F0502020204030204" pitchFamily="34" charset="0"/>
                        </a:rPr>
                        <a:t>Okul aile Birlikleri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1000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4000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5000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smtClean="0">
                          <a:solidFill>
                            <a:srgbClr val="000000"/>
                          </a:solidFill>
                          <a:effectLst/>
                          <a:latin typeface="Calibri" panose="020F0502020204030204" pitchFamily="34" charset="0"/>
                        </a:rPr>
                        <a:t>10000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9835302"/>
                  </a:ext>
                </a:extLst>
              </a:tr>
              <a:tr h="63520">
                <a:tc>
                  <a:txBody>
                    <a:bodyPr/>
                    <a:lstStyle/>
                    <a:p>
                      <a:pPr algn="l" fontAlgn="b"/>
                      <a:r>
                        <a:rPr lang="tr-TR" sz="900" b="0" i="0" u="none" strike="noStrike">
                          <a:solidFill>
                            <a:srgbClr val="000000"/>
                          </a:solidFill>
                          <a:effectLst/>
                          <a:latin typeface="Calibri" panose="020F0502020204030204" pitchFamily="34" charset="0"/>
                        </a:rPr>
                        <a:t>Diğer AB ve Sosyal Dayanışma Fonları</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2417698"/>
                  </a:ext>
                </a:extLst>
              </a:tr>
              <a:tr h="179620">
                <a:tc>
                  <a:txBody>
                    <a:bodyPr/>
                    <a:lstStyle/>
                    <a:p>
                      <a:pPr algn="l" fontAlgn="b"/>
                      <a:r>
                        <a:rPr lang="tr-TR"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108466"/>
                  </a:ext>
                </a:extLst>
              </a:tr>
              <a:tr h="179620">
                <a:tc>
                  <a:txBody>
                    <a:bodyPr/>
                    <a:lstStyle/>
                    <a:p>
                      <a:pPr algn="l" fontAlgn="b"/>
                      <a:r>
                        <a:rPr lang="tr-TR"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632210"/>
                  </a:ext>
                </a:extLst>
              </a:tr>
              <a:tr h="179620">
                <a:tc>
                  <a:txBody>
                    <a:bodyPr/>
                    <a:lstStyle/>
                    <a:p>
                      <a:pPr algn="l" fontAlgn="b"/>
                      <a:r>
                        <a:rPr lang="tr-TR" sz="900" b="1" i="0" u="none" strike="noStrike">
                          <a:solidFill>
                            <a:srgbClr val="000000"/>
                          </a:solidFill>
                          <a:effectLst/>
                          <a:latin typeface="Calibri" panose="020F0502020204030204" pitchFamily="34" charset="0"/>
                        </a:rPr>
                        <a:t>TOPLAM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0" i="0" u="none" strike="noStrike" dirty="0" smtClean="0">
                          <a:solidFill>
                            <a:srgbClr val="000000"/>
                          </a:solidFill>
                          <a:effectLst/>
                          <a:latin typeface="Calibri" panose="020F0502020204030204" pitchFamily="34" charset="0"/>
                        </a:rPr>
                        <a:t>828,000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0" i="0" u="none" strike="noStrike" dirty="0" smtClean="0">
                          <a:solidFill>
                            <a:srgbClr val="000000"/>
                          </a:solidFill>
                          <a:effectLst/>
                          <a:latin typeface="Calibri" panose="020F0502020204030204" pitchFamily="34" charset="0"/>
                        </a:rPr>
                        <a:t>923,000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0" i="0" u="none" strike="noStrike" dirty="0">
                          <a:solidFill>
                            <a:srgbClr val="000000"/>
                          </a:solidFill>
                          <a:effectLst/>
                          <a:latin typeface="Calibri" panose="020F0502020204030204" pitchFamily="34" charset="0"/>
                        </a:rPr>
                        <a:t>1.025.674,50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900" b="0" i="0" u="none" strike="noStrike" dirty="0" smtClean="0">
                          <a:solidFill>
                            <a:srgbClr val="000000"/>
                          </a:solidFill>
                          <a:effectLst/>
                          <a:latin typeface="Calibri" panose="020F0502020204030204" pitchFamily="34" charset="0"/>
                        </a:rPr>
                        <a:t>2776,000</a:t>
                      </a:r>
                      <a:endParaRPr lang="tr-TR" sz="9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71570624"/>
                  </a:ext>
                </a:extLst>
              </a:tr>
            </a:tbl>
          </a:graphicData>
        </a:graphic>
      </p:graphicFrame>
    </p:spTree>
    <p:extLst>
      <p:ext uri="{BB962C8B-B14F-4D97-AF65-F5344CB8AC3E}">
        <p14:creationId xmlns:p14="http://schemas.microsoft.com/office/powerpoint/2010/main" xmlns="" val="3858842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 y="0"/>
            <a:ext cx="7561263" cy="1045967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smtClean="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2021-2023</a:t>
            </a:r>
            <a:endPar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endParaRPr>
          </a:p>
        </p:txBody>
      </p:sp>
      <p:sp>
        <p:nvSpPr>
          <p:cNvPr id="21" name="Metin kutusu 20"/>
          <p:cNvSpPr txBox="1"/>
          <p:nvPr/>
        </p:nvSpPr>
        <p:spPr>
          <a:xfrm>
            <a:off x="1046922" y="1562576"/>
            <a:ext cx="5427854" cy="1569220"/>
          </a:xfrm>
          <a:prstGeom prst="rect">
            <a:avLst/>
          </a:prstGeom>
          <a:noFill/>
        </p:spPr>
        <p:txBody>
          <a:bodyPr wrap="square" lIns="90957" tIns="45502" rIns="90957" bIns="45502" rtlCol="0">
            <a:spAutoFit/>
          </a:bodyPr>
          <a:lstStyle/>
          <a:p>
            <a:pPr algn="ctr" defTabSz="1028517"/>
            <a:r>
              <a:rPr lang="tr-TR" sz="3200" b="1" spc="600" dirty="0">
                <a:ln w="1905">
                  <a:solidFill>
                    <a:srgbClr val="000000">
                      <a:lumMod val="50000"/>
                    </a:srgbClr>
                  </a:solidFill>
                </a:ln>
                <a:solidFill>
                  <a:srgbClr val="000000"/>
                </a:solidFill>
                <a:effectLst>
                  <a:outerShdw blurRad="38100" dist="38100" dir="2700000" algn="tl">
                    <a:srgbClr val="000000">
                      <a:alpha val="43137"/>
                    </a:srgbClr>
                  </a:outerShdw>
                </a:effectLst>
              </a:rPr>
              <a:t>İZLEME</a:t>
            </a:r>
          </a:p>
          <a:p>
            <a:pPr algn="ctr" defTabSz="1028517"/>
            <a:r>
              <a:rPr lang="tr-TR" sz="3200" b="1" spc="600" dirty="0">
                <a:ln w="1905">
                  <a:solidFill>
                    <a:srgbClr val="000000">
                      <a:lumMod val="50000"/>
                    </a:srgbClr>
                  </a:solidFill>
                </a:ln>
                <a:solidFill>
                  <a:srgbClr val="000000"/>
                </a:solidFill>
                <a:effectLst>
                  <a:outerShdw blurRad="38100" dist="38100" dir="2700000" algn="tl">
                    <a:srgbClr val="000000">
                      <a:alpha val="43137"/>
                    </a:srgbClr>
                  </a:outerShdw>
                </a:effectLst>
              </a:rPr>
              <a:t>VE DEĞERLENDİRME</a:t>
            </a:r>
          </a:p>
        </p:txBody>
      </p:sp>
      <p:sp>
        <p:nvSpPr>
          <p:cNvPr id="23" name="Dikdörtgen 22"/>
          <p:cNvSpPr/>
          <p:nvPr/>
        </p:nvSpPr>
        <p:spPr>
          <a:xfrm>
            <a:off x="2268151" y="216036"/>
            <a:ext cx="3024972" cy="1353777"/>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VI.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smtClean="0">
                <a:solidFill>
                  <a:srgbClr val="000000"/>
                </a:solidFill>
              </a:rPr>
              <a:t>32</a:t>
            </a:r>
            <a:endParaRPr lang="tr-TR" sz="1400" b="1" dirty="0">
              <a:solidFill>
                <a:srgbClr val="000000"/>
              </a:solidFill>
            </a:endParaRPr>
          </a:p>
        </p:txBody>
      </p:sp>
      <p:sp>
        <p:nvSpPr>
          <p:cNvPr id="3" name="AutoShape 2" descr="geleceÄe yÃ¶neli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geleceÄe yÃ¶neli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2" name="Picture 2" descr="izleme ve deÄerlendirme ile ilgili gÃ¶rsel sonuc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68757" y="3193396"/>
            <a:ext cx="5010187" cy="3724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211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431300" y="828096"/>
            <a:ext cx="6620088" cy="8794202"/>
          </a:xfrm>
          <a:prstGeom prst="rect">
            <a:avLst/>
          </a:prstGeom>
        </p:spPr>
        <p:txBody>
          <a:bodyPr wrap="square">
            <a:spAutoFit/>
          </a:bodyPr>
          <a:lstStyle/>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5018 sayılı Kamu Mali Yönetimi ve Kontrol Kanunun amaçlarından biri; kalkınma planları ve programlarda yer alan politika ve hedefler doğrultusunda kamu kaynaklarının etkili, ekonomik ve verimli bir şekilde elde edilmesi ve kullanılmasını, hesap verebilirliği ve malî saydamlığı sağlamak üzere, kamu malî yönetiminin yapısını ve işleyişini düzenlemektir. </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amaç doğrultusunda kamu idarelerinin; stratejik planlar vasıtasıyla, kalkınma planları, programlar, ilgili mevzuat ve benimsedikleri temel ilkeler çerçevesinde geleceğe ilişkin misyon ve vizyonlarını oluşturması,  stratejik amaçlar ve ölçülebilir hedefler saptaması, performanslarını önceden belirlenmiş olan göstergeler doğrultusunda ölçmesi ve bu sürecin izleme ve değerlendirmesini yapmaları gerekmektedir. </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kapsamda Millî Eğitim Bakanlığı </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2021-2023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dönemine ilişkin kalkınma planları ve programlarda yer alan politika ve hedefler doğrultusunda kaynaklarının etkili, ekonomik ve verimli bir şekilde elde edilmesi ve kullanılmasını, hesap verebilirliği ve saydamlığı sağlamak üzere kurumumuz </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2021-2023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Stratejik Planı’nı hazırlamıştır. Hazırlanan planın gerçekleşme durumlarının tespiti ve gerekli önlemlerin zamanında ve etkin biçimde alınabilmesi için Stratejik Planı İzleme ve Değerlendirme Modeli geliştirilmiştir. </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İzleme, stratejik plan uygulamasının sistematik olarak takip edilmesi ve raporlanmasıdır. Değerlendirme ise, uygulama sonuçlarının amaç ve hedeflere kıyasla ölçülmesi ve söz konusu amaç ve hedeflerin tutarlılık ve uygunluğunun analizidir.</a:t>
            </a:r>
          </a:p>
          <a:p>
            <a:pPr indent="355600" algn="just" defTabSz="1028517">
              <a:lnSpc>
                <a:spcPts val="1700"/>
              </a:lnSpc>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2021-2023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Stratejik Planı İzleme ve Değerlendirme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Modeli’nin</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çerçevesini;</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Performans göstergeleri ve stratejiler bazında gerçekleşme durumlarının belirlenmesi,</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Performans göstergelerinin gerçekleşme durumlarının hedeflerle kıyaslanması,</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Stratejiler kapsamında yürütülen faaliyetlerin dağılımının belirlenmesi,</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Sonuçların raporlanması ve paydaşlarla paylaşımı,</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Hedeflerden sapmaların nedenlerinin araştırılması,</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Alternatiflerin ve çözüm önerilerinin geliştirilmesi</a:t>
            </a:r>
          </a:p>
          <a:p>
            <a:pPr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süreçleri oluşturmaktadır.</a:t>
            </a:r>
          </a:p>
          <a:p>
            <a:pPr indent="355600" algn="just" defTabSz="1028517">
              <a:lnSpc>
                <a:spcPts val="1700"/>
              </a:lnSpc>
            </a:pP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2021-2023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Stratejik Planı’nda yer alan performans göstergelerinin gerçekleşme durumlarının tespiti yılda iki kez yapılacaktır. Yılın ilk altı aylık dönemini kapsayan birinci izleme kapsamında, SGB tarafından harcama birimlerinden sorumlu oldukları göstergeler ile ilgili gerçekleşme durumlarına ilişkin veriler toplanarak konsolide edilecektir. Göstergelerin gerçekleşme durumları hakkında hazırlanan rapor üst yöneticiye sunulacak ve böylelikle göstergelerdeki yıllık hedeflere ulaşılmasını sağlamak üzere gerekli görülebilecek tedbirlerin alınması sağlanacaktır.</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Yılın tamamını kapsayan ikinci izleme dâhilinde; SGB tarafından harcama birimlerden sorumlu oldukları göstergeler ile ilgili yılsonu gerçekleşme durumlarına ait veriler toplanarak konsolide edilecektir. Yıl sonu gerçekleşme durumları, varsa gösterge hedeflerinden sapmalar ve bunların nedenleri üst yönetici başkanlığında harcama birim yöneticilerince değerlendirilerek gerekli tedbirlerin alınması sağlanacaktır. Ayrıca, stratejik planın yıllık izleme ve değerlendirme raporu hazırlanarak kamuoyu ile paylaşılacaktır.</a:t>
            </a:r>
          </a:p>
          <a:p>
            <a:pPr algn="just" defTabSz="1028517">
              <a:lnSpc>
                <a:spcPts val="1700"/>
              </a:lnSpc>
            </a:pPr>
            <a:endPar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5" name="Grup 4"/>
          <p:cNvGrpSpPr/>
          <p:nvPr/>
        </p:nvGrpSpPr>
        <p:grpSpPr>
          <a:xfrm>
            <a:off x="477770" y="362860"/>
            <a:ext cx="6620088" cy="360055"/>
            <a:chOff x="542115" y="3383314"/>
            <a:chExt cx="5975601" cy="285751"/>
          </a:xfrm>
        </p:grpSpPr>
        <p:sp>
          <p:nvSpPr>
            <p:cNvPr id="7" name="Yuvarlatılmış Dikdörtgen 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defTabSz="1028517"/>
              <a:r>
                <a:rPr lang="tr-TR" sz="1400" b="1" dirty="0">
                  <a:solidFill>
                    <a:prstClr val="white"/>
                  </a:solidFill>
                  <a:latin typeface="Calibri"/>
                  <a:cs typeface="Arial" pitchFamily="34" charset="0"/>
                </a:rPr>
                <a:t>İZLEME VE DEĞERLENDİRME MODELİ</a:t>
              </a:r>
            </a:p>
          </p:txBody>
        </p:sp>
        <p:sp>
          <p:nvSpPr>
            <p:cNvPr id="9" name="Yuvarlatılmış Dikdörtgen 8"/>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028517"/>
              <a:r>
                <a:rPr lang="tr-TR" sz="1400" b="1" dirty="0">
                  <a:solidFill>
                    <a:prstClr val="white"/>
                  </a:solidFill>
                  <a:effectLst>
                    <a:outerShdw blurRad="38100" dist="38100" dir="2700000" algn="tl">
                      <a:srgbClr val="000000">
                        <a:alpha val="43137"/>
                      </a:srgbClr>
                    </a:outerShdw>
                  </a:effectLst>
                  <a:latin typeface="Calibri"/>
                </a:rPr>
                <a:t>5.2.</a:t>
              </a:r>
            </a:p>
          </p:txBody>
        </p:sp>
      </p:grpSp>
      <p:sp>
        <p:nvSpPr>
          <p:cNvPr id="11" name="Metin kutusu 10">
            <a:extLst>
              <a:ext uri="{FF2B5EF4-FFF2-40B4-BE49-F238E27FC236}">
                <a16:creationId xmlns:a16="http://schemas.microsoft.com/office/drawing/2014/main" xmlns="" id="{98A91F9F-19A9-45D4-A073-6A6A1ABF1758}"/>
              </a:ext>
            </a:extLst>
          </p:cNvPr>
          <p:cNvSpPr txBox="1"/>
          <p:nvPr/>
        </p:nvSpPr>
        <p:spPr>
          <a:xfrm>
            <a:off x="794" y="9062276"/>
            <a:ext cx="462132" cy="307777"/>
          </a:xfrm>
          <a:prstGeom prst="rect">
            <a:avLst/>
          </a:prstGeom>
          <a:noFill/>
        </p:spPr>
        <p:txBody>
          <a:bodyPr wrap="square" rtlCol="0">
            <a:spAutoFit/>
          </a:bodyPr>
          <a:lstStyle/>
          <a:p>
            <a:pPr algn="ctr" defTabSz="1028517"/>
            <a:r>
              <a:rPr lang="tr-TR" sz="1400" b="1" dirty="0" smtClean="0">
                <a:solidFill>
                  <a:prstClr val="black"/>
                </a:solidFill>
                <a:latin typeface="Calibri"/>
              </a:rPr>
              <a:t>33</a:t>
            </a:r>
            <a:endParaRPr lang="tr-TR" sz="1400" b="1" dirty="0">
              <a:solidFill>
                <a:prstClr val="black"/>
              </a:solidFill>
              <a:latin typeface="Calibri"/>
            </a:endParaRPr>
          </a:p>
        </p:txBody>
      </p:sp>
    </p:spTree>
    <p:extLst>
      <p:ext uri="{BB962C8B-B14F-4D97-AF65-F5344CB8AC3E}">
        <p14:creationId xmlns:p14="http://schemas.microsoft.com/office/powerpoint/2010/main" xmlns="" val="180976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nvPr>
        </p:nvGraphicFramePr>
        <p:xfrm>
          <a:off x="460210" y="348353"/>
          <a:ext cx="6620089" cy="3753766"/>
        </p:xfrm>
        <a:graphic>
          <a:graphicData uri="http://schemas.openxmlformats.org/drawingml/2006/table">
            <a:tbl>
              <a:tblPr firstRow="1" firstCol="1" bandRow="1"/>
              <a:tblGrid>
                <a:gridCol w="920354">
                  <a:extLst>
                    <a:ext uri="{9D8B030D-6E8A-4147-A177-3AD203B41FA5}">
                      <a16:colId xmlns:a16="http://schemas.microsoft.com/office/drawing/2014/main" xmlns="" val="20000"/>
                    </a:ext>
                  </a:extLst>
                </a:gridCol>
                <a:gridCol w="1132114">
                  <a:extLst>
                    <a:ext uri="{9D8B030D-6E8A-4147-A177-3AD203B41FA5}">
                      <a16:colId xmlns:a16="http://schemas.microsoft.com/office/drawing/2014/main" xmlns="" val="20001"/>
                    </a:ext>
                  </a:extLst>
                </a:gridCol>
                <a:gridCol w="3682948">
                  <a:extLst>
                    <a:ext uri="{9D8B030D-6E8A-4147-A177-3AD203B41FA5}">
                      <a16:colId xmlns:a16="http://schemas.microsoft.com/office/drawing/2014/main" xmlns="" val="20002"/>
                    </a:ext>
                  </a:extLst>
                </a:gridCol>
                <a:gridCol w="884673">
                  <a:extLst>
                    <a:ext uri="{9D8B030D-6E8A-4147-A177-3AD203B41FA5}">
                      <a16:colId xmlns:a16="http://schemas.microsoft.com/office/drawing/2014/main" xmlns="" val="20003"/>
                    </a:ext>
                  </a:extLst>
                </a:gridCol>
              </a:tblGrid>
              <a:tr h="745084">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 Değerlendirme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Gerçekleştirilme Zamanı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 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Süreç Açıklaması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Zaman Kapsamı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1199086">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Birinci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31115" algn="ctr">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Her yılın </a:t>
                      </a:r>
                      <a:br>
                        <a:rPr lang="tr-TR" sz="1000" dirty="0">
                          <a:effectLst/>
                          <a:latin typeface="Arial" panose="020B0604020202020204" pitchFamily="34" charset="0"/>
                          <a:ea typeface="Calibri" panose="020F0502020204030204" pitchFamily="34" charset="0"/>
                          <a:cs typeface="Times New Roman" panose="02020603050405020304" pitchFamily="18" charset="0"/>
                        </a:rPr>
                      </a:br>
                      <a:r>
                        <a:rPr lang="tr-TR" sz="1000" dirty="0">
                          <a:effectLst/>
                          <a:latin typeface="Arial" panose="020B0604020202020204" pitchFamily="34" charset="0"/>
                          <a:ea typeface="Calibri" panose="020F0502020204030204" pitchFamily="34" charset="0"/>
                          <a:cs typeface="Times New Roman" panose="02020603050405020304" pitchFamily="18" charset="0"/>
                        </a:rPr>
                        <a:t>Temmuz ayı içerisinde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l">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Göstergeler ile ilgili gerçekleşme durumlarına ilişkin verilerin toplanması ve konsolide edilmesi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1115" algn="just">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Göstergelerin gerçekleşme durumları hakkında hazırlanan raporun üst yöneticiye sunulması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Ocak-Temmuz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98906">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İkinci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İzleyen yılın Ocak ayı sonuna kadar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Göstergeler ile ilgili yılsonu gerçekleşme durumlarına ilişkin verilerin toplanması ve  konsolide edilmesi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1115" algn="just">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Yılsonu gerçekleşmelerinin, gösterge hedeflerinden sapmaların ve sapma nedenlerin değerlendirilerek gerekli tedbirlerin alınması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Tüm yıl</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6" name="Diyagram 5"/>
          <p:cNvGraphicFramePr/>
          <p:nvPr>
            <p:extLst/>
          </p:nvPr>
        </p:nvGraphicFramePr>
        <p:xfrm>
          <a:off x="1314654" y="3734460"/>
          <a:ext cx="5072380" cy="723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2"/>
          <p:cNvSpPr>
            <a:spLocks noChangeArrowheads="1"/>
          </p:cNvSpPr>
          <p:nvPr/>
        </p:nvSpPr>
        <p:spPr bwMode="auto">
          <a:xfrm>
            <a:off x="2906243" y="6608861"/>
            <a:ext cx="1889125" cy="1459134"/>
          </a:xfrm>
          <a:prstGeom prst="ellipse">
            <a:avLst/>
          </a:prstGeom>
          <a:solidFill>
            <a:schemeClr val="tx1">
              <a:lumMod val="75000"/>
              <a:lumOff val="25000"/>
            </a:schemeClr>
          </a:solidFill>
          <a:ln w="127000" cmpd="dbl">
            <a:solidFill>
              <a:srgbClr val="000000"/>
            </a:solidFill>
            <a:round/>
            <a:headEnd/>
            <a:tailEnd/>
          </a:ln>
          <a:effectLs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tr-TR" altLang="tr-TR" sz="1200" b="1" dirty="0" smtClean="0">
                <a:solidFill>
                  <a:prstClr val="white"/>
                </a:solidFill>
                <a:latin typeface="Arial" panose="020B0604020202020204" pitchFamily="34" charset="0"/>
                <a:ea typeface="Calibri" panose="020F0502020204030204" pitchFamily="34" charset="0"/>
                <a:cs typeface="Arial" panose="020B0604020202020204" pitchFamily="34" charset="0"/>
              </a:rPr>
              <a:t>2021-2023 </a:t>
            </a:r>
            <a:r>
              <a:rPr lang="tr-TR" altLang="tr-TR" sz="1200" b="1" dirty="0">
                <a:solidFill>
                  <a:prstClr val="white"/>
                </a:solidFill>
                <a:latin typeface="Arial" panose="020B0604020202020204" pitchFamily="34" charset="0"/>
                <a:ea typeface="Calibri" panose="020F0502020204030204" pitchFamily="34" charset="0"/>
                <a:cs typeface="Arial" panose="020B0604020202020204" pitchFamily="34" charset="0"/>
              </a:rPr>
              <a:t>Stratejik Planı İzleme ve Değerlendirme Modeli</a:t>
            </a:r>
          </a:p>
          <a:p>
            <a:pPr algn="ctr" defTabSz="914400" eaLnBrk="0" fontAlgn="base" hangingPunct="0">
              <a:spcBef>
                <a:spcPct val="0"/>
              </a:spcBef>
              <a:spcAft>
                <a:spcPct val="0"/>
              </a:spcAft>
            </a:pPr>
            <a:endParaRPr lang="tr-TR" altLang="tr-TR" sz="1200" dirty="0">
              <a:solidFill>
                <a:prstClr val="white"/>
              </a:solidFill>
              <a:latin typeface="Arial" panose="020B0604020202020204" pitchFamily="34" charset="0"/>
            </a:endParaRPr>
          </a:p>
        </p:txBody>
      </p:sp>
      <p:grpSp>
        <p:nvGrpSpPr>
          <p:cNvPr id="8" name="Grup 7">
            <a:extLst>
              <a:ext uri="{FF2B5EF4-FFF2-40B4-BE49-F238E27FC236}">
                <a16:creationId xmlns:a16="http://schemas.microsoft.com/office/drawing/2014/main" xmlns="" id="{6C835D27-4097-4A0D-82C4-F7155C2308DF}"/>
              </a:ext>
            </a:extLst>
          </p:cNvPr>
          <p:cNvGrpSpPr/>
          <p:nvPr/>
        </p:nvGrpSpPr>
        <p:grpSpPr>
          <a:xfrm>
            <a:off x="886942" y="4254760"/>
            <a:ext cx="5927724" cy="285794"/>
            <a:chOff x="825708" y="3383326"/>
            <a:chExt cx="5702821" cy="285751"/>
          </a:xfrm>
        </p:grpSpPr>
        <p:sp>
          <p:nvSpPr>
            <p:cNvPr id="10" name="Yuvarlatılmış Dikdörtgen 17">
              <a:extLst>
                <a:ext uri="{FF2B5EF4-FFF2-40B4-BE49-F238E27FC236}">
                  <a16:creationId xmlns:a16="http://schemas.microsoft.com/office/drawing/2014/main" xmlns="" id="{C2D78B5E-5FBE-4623-9B57-94C5AC0A68BF}"/>
                </a:ext>
              </a:extLst>
            </p:cNvPr>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8517"/>
              <a:r>
                <a:rPr lang="tr-TR" sz="1400" b="1" dirty="0">
                  <a:solidFill>
                    <a:prstClr val="white"/>
                  </a:solidFill>
                  <a:latin typeface="Calibri"/>
                  <a:cs typeface="Arial" pitchFamily="34" charset="0"/>
                </a:rPr>
                <a:t>İzleme ve Değerlendirme Modeli</a:t>
              </a:r>
            </a:p>
          </p:txBody>
        </p:sp>
        <p:sp>
          <p:nvSpPr>
            <p:cNvPr id="11" name="Yuvarlatılmış Dikdörtgen 18">
              <a:extLst>
                <a:ext uri="{FF2B5EF4-FFF2-40B4-BE49-F238E27FC236}">
                  <a16:creationId xmlns:a16="http://schemas.microsoft.com/office/drawing/2014/main" xmlns="" id="{A04168ED-AE3B-425E-9759-8EC7C56C6E75}"/>
                </a:ext>
              </a:extLst>
            </p:cNvPr>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028517"/>
              <a:r>
                <a:rPr lang="tr-TR" sz="1200" b="1" dirty="0">
                  <a:solidFill>
                    <a:prstClr val="white"/>
                  </a:solidFill>
                  <a:effectLst>
                    <a:outerShdw blurRad="38100" dist="38100" dir="2700000" algn="tl">
                      <a:srgbClr val="000000">
                        <a:alpha val="43137"/>
                      </a:srgbClr>
                    </a:outerShdw>
                  </a:effectLst>
                  <a:latin typeface="Arial Black" pitchFamily="34" charset="0"/>
                </a:rPr>
                <a:t>Şekil  9</a:t>
              </a:r>
            </a:p>
          </p:txBody>
        </p:sp>
      </p:grpSp>
      <p:sp>
        <p:nvSpPr>
          <p:cNvPr id="12" name="Metin kutusu 11">
            <a:extLst>
              <a:ext uri="{FF2B5EF4-FFF2-40B4-BE49-F238E27FC236}">
                <a16:creationId xmlns:a16="http://schemas.microsoft.com/office/drawing/2014/main" xmlns="" id="{3DCB0B49-1378-4733-8474-3B29F6438237}"/>
              </a:ext>
            </a:extLst>
          </p:cNvPr>
          <p:cNvSpPr txBox="1"/>
          <p:nvPr/>
        </p:nvSpPr>
        <p:spPr>
          <a:xfrm>
            <a:off x="794" y="9062276"/>
            <a:ext cx="462132" cy="307824"/>
          </a:xfrm>
          <a:prstGeom prst="rect">
            <a:avLst/>
          </a:prstGeom>
          <a:noFill/>
        </p:spPr>
        <p:txBody>
          <a:bodyPr wrap="square" rtlCol="0">
            <a:spAutoFit/>
          </a:bodyPr>
          <a:lstStyle/>
          <a:p>
            <a:pPr algn="ctr" defTabSz="1028517"/>
            <a:r>
              <a:rPr lang="tr-TR" sz="1400" b="1" dirty="0" smtClean="0">
                <a:solidFill>
                  <a:prstClr val="black"/>
                </a:solidFill>
                <a:latin typeface="Calibri"/>
              </a:rPr>
              <a:t>34</a:t>
            </a:r>
            <a:endParaRPr lang="tr-TR" sz="1400" b="1" dirty="0">
              <a:solidFill>
                <a:prstClr val="black"/>
              </a:solidFill>
              <a:latin typeface="Calibri"/>
            </a:endParaRPr>
          </a:p>
        </p:txBody>
      </p:sp>
    </p:spTree>
    <p:extLst>
      <p:ext uri="{BB962C8B-B14F-4D97-AF65-F5344CB8AC3E}">
        <p14:creationId xmlns:p14="http://schemas.microsoft.com/office/powerpoint/2010/main" xmlns="" val="203816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xmlns="" val="0"/>
              </a:ext>
            </a:extLst>
          </a:blip>
          <a:srcRect l="352" r="95392" b="20453"/>
          <a:stretch/>
        </p:blipFill>
        <p:spPr bwMode="auto">
          <a:xfrm rot="16200000">
            <a:off x="3638908" y="6646369"/>
            <a:ext cx="271864" cy="6650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Dikdörtgen 21"/>
          <p:cNvSpPr/>
          <p:nvPr/>
        </p:nvSpPr>
        <p:spPr>
          <a:xfrm>
            <a:off x="765164" y="3334617"/>
            <a:ext cx="3274111" cy="6024136"/>
          </a:xfrm>
          <a:prstGeom prst="rect">
            <a:avLst/>
          </a:prstGeom>
        </p:spPr>
        <p:txBody>
          <a:bodyPr wrap="square" lIns="91007" tIns="45527" rIns="91007" bIns="45527">
            <a:spAutoFit/>
          </a:bodyPr>
          <a:lstStyle/>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Korkma! Sönmez bu şafaklarda yüzen al sancak,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Sönmeden yurdumun üstünde tüten en son ocak.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benim milletimin yıldızıdır, parlayacak;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benimdir, o benim milletimindir ancak.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Çatma, kurban olayım, çehreni ey nazlı hilal!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Kahraman ırkıma bir gül; ne bu şiddet, bu celal?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Sana olmaz dökülen kanlarımız sonra helal...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Hakkıdır, Hakk’a tapan milletimin istiklal.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Ben ezelden beridir hür yaşadım, hür yaşarım,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Hangi çılgın bana zincir vuracakmış? Şaşarım.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Kükremiş sel gibiyim, bendimi çiğner, 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Yırtarım dağları, enginlere sığmam, taşarım.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Garbın afakını sarmışsa çelik zırhlı duvar,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Benim iman dolu göğsüm gibi serhaddim var.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Ulusun, korkma! Nasıl böyle bir imanı boğar,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“Medeniyet” dediğin tek dişi kalmış canavar?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Arkadaş! Yurduma alçakları uğratma sakın,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Siper et gövdeni, dursun bu </a:t>
            </a:r>
            <a:r>
              <a:rPr lang="tr-TR" sz="1000" dirty="0" err="1">
                <a:solidFill>
                  <a:srgbClr val="000000"/>
                </a:solidFill>
                <a:latin typeface="Arial" pitchFamily="34" charset="0"/>
                <a:ea typeface="Times New Roman"/>
                <a:cs typeface="Arial" pitchFamily="34" charset="0"/>
              </a:rPr>
              <a:t>hayâsızca</a:t>
            </a:r>
            <a:r>
              <a:rPr lang="tr-TR" sz="1000" dirty="0">
                <a:solidFill>
                  <a:srgbClr val="000000"/>
                </a:solidFill>
                <a:latin typeface="Arial" pitchFamily="34" charset="0"/>
                <a:ea typeface="Times New Roman"/>
                <a:cs typeface="Arial" pitchFamily="34" charset="0"/>
              </a:rPr>
              <a:t> akın.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Doğacaktır sana vadettiği günler Hakk’ın,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Kim bilir, belki yarın belki yarından da yakın.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p:txBody>
      </p:sp>
      <p:sp>
        <p:nvSpPr>
          <p:cNvPr id="2" name="Dikdörtgen 1"/>
          <p:cNvSpPr/>
          <p:nvPr/>
        </p:nvSpPr>
        <p:spPr>
          <a:xfrm>
            <a:off x="3941732" y="3323293"/>
            <a:ext cx="3429721" cy="6024136"/>
          </a:xfrm>
          <a:prstGeom prst="rect">
            <a:avLst/>
          </a:prstGeom>
        </p:spPr>
        <p:txBody>
          <a:bodyPr lIns="91007" tIns="45527" rIns="91007" bIns="45527">
            <a:spAutoFit/>
          </a:bodyPr>
          <a:lstStyle/>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Bastığın yerleri “toprak” diyerek geçme, 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Düşün altındaki binlerce kefensiz yatanı.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Sen şehit oğlusun, incitme, yazıktır atanı,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Verme, dünyaları alsan da bu cennet vatanı.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Kim bu cennet vatanın uğruna olmaz ki feda?</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Şüheda fışkıracak, toprağı sıksan şüheda.</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Canı, cananı, bütün varımı alsın da </a:t>
            </a:r>
            <a:r>
              <a:rPr lang="tr-TR" sz="1000" dirty="0" err="1">
                <a:solidFill>
                  <a:srgbClr val="000000"/>
                </a:solidFill>
                <a:latin typeface="Arial" pitchFamily="34" charset="0"/>
                <a:ea typeface="Times New Roman"/>
                <a:cs typeface="Arial" pitchFamily="34" charset="0"/>
              </a:rPr>
              <a:t>Hüda</a:t>
            </a:r>
            <a:r>
              <a:rPr lang="tr-TR" sz="1000" dirty="0">
                <a:solidFill>
                  <a:srgbClr val="000000"/>
                </a:solidFill>
                <a:latin typeface="Arial" pitchFamily="34" charset="0"/>
                <a:ea typeface="Times New Roman"/>
                <a:cs typeface="Arial" pitchFamily="34" charset="0"/>
              </a:rPr>
              <a:t>,</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Etmesin tek vatanımdan beni dünyada cüda.</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Ruhumun senden İlahî, şudur ancak emeli: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Değmesin mabedimin göğsüne namahrem 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Bu ezanlar, ki şehadetleri dinin temeli,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Ebedî, yurdumun üstünde benim inlemeli.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zaman </a:t>
            </a:r>
            <a:r>
              <a:rPr lang="tr-TR" sz="1000" dirty="0" err="1">
                <a:solidFill>
                  <a:srgbClr val="000000"/>
                </a:solidFill>
                <a:latin typeface="Arial" pitchFamily="34" charset="0"/>
                <a:ea typeface="Times New Roman"/>
                <a:cs typeface="Arial" pitchFamily="34" charset="0"/>
              </a:rPr>
              <a:t>vecdile</a:t>
            </a:r>
            <a:r>
              <a:rPr lang="tr-TR" sz="1000" dirty="0">
                <a:solidFill>
                  <a:srgbClr val="000000"/>
                </a:solidFill>
                <a:latin typeface="Arial" pitchFamily="34" charset="0"/>
                <a:ea typeface="Times New Roman"/>
                <a:cs typeface="Arial" pitchFamily="34" charset="0"/>
              </a:rPr>
              <a:t> bin secde eder, varsa taşım,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Her cerihamdan, İlahî, boşanıp kanlı yaşım,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Fışkırır </a:t>
            </a:r>
            <a:r>
              <a:rPr lang="tr-TR" sz="1000" dirty="0" err="1">
                <a:solidFill>
                  <a:srgbClr val="000000"/>
                </a:solidFill>
                <a:latin typeface="Arial" pitchFamily="34" charset="0"/>
                <a:ea typeface="Times New Roman"/>
                <a:cs typeface="Arial" pitchFamily="34" charset="0"/>
              </a:rPr>
              <a:t>ruhumücerret</a:t>
            </a:r>
            <a:r>
              <a:rPr lang="tr-TR" sz="1000" dirty="0">
                <a:solidFill>
                  <a:srgbClr val="000000"/>
                </a:solidFill>
                <a:latin typeface="Arial" pitchFamily="34" charset="0"/>
                <a:ea typeface="Times New Roman"/>
                <a:cs typeface="Arial" pitchFamily="34" charset="0"/>
              </a:rPr>
              <a:t> gibi yerden naaşım,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zaman yükselerek arşa değer belki başım.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Dalgalan sen de şafaklar gibi ey şanlı hilal!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Olsun artık dökülen kanlarımın hepsi helal.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Ebediyen sana yok, ırkıma yok izmihlal.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Hakkıdır, hür yaşamış bayrağımın hürriyet;</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Hakkıdır, Hakk’a tapan milletimin istiklal.</a:t>
            </a:r>
          </a:p>
        </p:txBody>
      </p:sp>
      <p:pic>
        <p:nvPicPr>
          <p:cNvPr id="3075" name="Picture 3" descr="C:\Users\TAYFUN ÖZTÜRK\Desktop\Resim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6584" y="832390"/>
            <a:ext cx="5494763" cy="212281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Metin kutusu 24"/>
          <p:cNvSpPr txBox="1"/>
          <p:nvPr/>
        </p:nvSpPr>
        <p:spPr>
          <a:xfrm>
            <a:off x="4968901" y="9832034"/>
            <a:ext cx="2133539" cy="269442"/>
          </a:xfrm>
          <a:prstGeom prst="rect">
            <a:avLst/>
          </a:prstGeom>
          <a:noFill/>
        </p:spPr>
        <p:txBody>
          <a:bodyPr wrap="square" lIns="91007" tIns="45527" rIns="91007" bIns="45527" rtlCol="0">
            <a:spAutoFit/>
          </a:bodyPr>
          <a:lstStyle/>
          <a:p>
            <a:pPr algn="r" defTabSz="1023602"/>
            <a:r>
              <a:rPr lang="tr-TR" sz="1100" b="1" dirty="0">
                <a:solidFill>
                  <a:prstClr val="black"/>
                </a:solidFill>
                <a:effectLst>
                  <a:outerShdw blurRad="38100" dist="38100" dir="2700000" algn="tl">
                    <a:srgbClr val="000000">
                      <a:alpha val="43137"/>
                    </a:srgbClr>
                  </a:outerShdw>
                </a:effectLst>
              </a:rPr>
              <a:t>Mehmet Akif ERSOY</a:t>
            </a:r>
          </a:p>
        </p:txBody>
      </p:sp>
      <p:grpSp>
        <p:nvGrpSpPr>
          <p:cNvPr id="4" name="Grup 3"/>
          <p:cNvGrpSpPr/>
          <p:nvPr/>
        </p:nvGrpSpPr>
        <p:grpSpPr>
          <a:xfrm>
            <a:off x="642808" y="381008"/>
            <a:ext cx="6267770" cy="734170"/>
            <a:chOff x="183515" y="85662"/>
            <a:chExt cx="6674485" cy="734059"/>
          </a:xfrm>
        </p:grpSpPr>
        <p:sp>
          <p:nvSpPr>
            <p:cNvPr id="34" name="Çapraz Şerit 33"/>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35" name="Çapraz Şerit 34"/>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36" name="Dikdörtgen 35"/>
            <p:cNvSpPr/>
            <p:nvPr/>
          </p:nvSpPr>
          <p:spPr>
            <a:xfrm>
              <a:off x="183515" y="85662"/>
              <a:ext cx="6674485" cy="40259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602">
                <a:lnSpc>
                  <a:spcPct val="115000"/>
                </a:lnSpc>
                <a:spcAft>
                  <a:spcPts val="1000"/>
                </a:spcAft>
              </a:pPr>
              <a:r>
                <a:rPr lang="tr-TR"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İSTİKLAL MARŞI</a:t>
              </a:r>
              <a:endParaRPr lang="tr-TR" sz="1600" dirty="0">
                <a:solidFill>
                  <a:prstClr val="black"/>
                </a:solidFill>
                <a:ea typeface="Calibri" panose="020F0502020204030204" pitchFamily="34" charset="0"/>
                <a:cs typeface="Times New Roman" panose="02020603050405020304" pitchFamily="18" charset="0"/>
              </a:endParaRPr>
            </a:p>
          </p:txBody>
        </p:sp>
      </p:grpSp>
      <p:sp>
        <p:nvSpPr>
          <p:cNvPr id="11" name="Metin kutusu 10">
            <a:extLst>
              <a:ext uri="{FF2B5EF4-FFF2-40B4-BE49-F238E27FC236}">
                <a16:creationId xmlns:a16="http://schemas.microsoft.com/office/drawing/2014/main" xmlns="" id="{1E3CA116-D8CC-42B1-B45C-723BEE862F46}"/>
              </a:ext>
            </a:extLst>
          </p:cNvPr>
          <p:cNvSpPr txBox="1"/>
          <p:nvPr/>
        </p:nvSpPr>
        <p:spPr>
          <a:xfrm>
            <a:off x="0" y="9077334"/>
            <a:ext cx="462229" cy="307777"/>
          </a:xfrm>
          <a:prstGeom prst="rect">
            <a:avLst/>
          </a:prstGeom>
          <a:noFill/>
        </p:spPr>
        <p:txBody>
          <a:bodyPr wrap="square" rtlCol="0">
            <a:spAutoFit/>
          </a:bodyPr>
          <a:lstStyle/>
          <a:p>
            <a:r>
              <a:rPr lang="tr-TR" sz="1400" b="1" dirty="0"/>
              <a:t>III</a:t>
            </a:r>
          </a:p>
        </p:txBody>
      </p:sp>
    </p:spTree>
    <p:extLst>
      <p:ext uri="{BB962C8B-B14F-4D97-AF65-F5344CB8AC3E}">
        <p14:creationId xmlns:p14="http://schemas.microsoft.com/office/powerpoint/2010/main" xmlns="" val="3441604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xmlns="" id="{3DCB0B49-1378-4733-8474-3B29F6438237}"/>
              </a:ext>
            </a:extLst>
          </p:cNvPr>
          <p:cNvSpPr txBox="1"/>
          <p:nvPr/>
        </p:nvSpPr>
        <p:spPr>
          <a:xfrm>
            <a:off x="794" y="9062276"/>
            <a:ext cx="462132" cy="307824"/>
          </a:xfrm>
          <a:prstGeom prst="rect">
            <a:avLst/>
          </a:prstGeom>
          <a:noFill/>
        </p:spPr>
        <p:txBody>
          <a:bodyPr wrap="square" rtlCol="0">
            <a:spAutoFit/>
          </a:bodyPr>
          <a:lstStyle/>
          <a:p>
            <a:pPr algn="ctr" defTabSz="1028517"/>
            <a:r>
              <a:rPr lang="tr-TR" sz="1400" b="1" dirty="0" smtClean="0">
                <a:solidFill>
                  <a:prstClr val="black"/>
                </a:solidFill>
                <a:latin typeface="Calibri"/>
              </a:rPr>
              <a:t>35</a:t>
            </a:r>
            <a:endParaRPr lang="tr-TR" sz="1400" b="1" dirty="0">
              <a:solidFill>
                <a:prstClr val="black"/>
              </a:solidFill>
              <a:latin typeface="Calibri"/>
            </a:endParaRPr>
          </a:p>
        </p:txBody>
      </p:sp>
      <p:sp>
        <p:nvSpPr>
          <p:cNvPr id="3" name="Dikdörtgen 2">
            <a:extLst>
              <a:ext uri="{FF2B5EF4-FFF2-40B4-BE49-F238E27FC236}">
                <a16:creationId xmlns:a16="http://schemas.microsoft.com/office/drawing/2014/main" xmlns="" id="{6166E215-860C-4977-95C1-CA03122A49A8}"/>
              </a:ext>
            </a:extLst>
          </p:cNvPr>
          <p:cNvSpPr/>
          <p:nvPr/>
        </p:nvSpPr>
        <p:spPr>
          <a:xfrm>
            <a:off x="462927" y="257332"/>
            <a:ext cx="6736160" cy="10146367"/>
          </a:xfrm>
          <a:prstGeom prst="rect">
            <a:avLst/>
          </a:prstGeom>
        </p:spPr>
        <p:txBody>
          <a:bodyPr wrap="square">
            <a:spAutoFit/>
          </a:bodyPr>
          <a:lstStyle/>
          <a:p>
            <a:pPr algn="ctr">
              <a:lnSpc>
                <a:spcPts val="1600"/>
              </a:lnSpc>
            </a:pPr>
            <a:r>
              <a:rPr lang="tr-TR" sz="1400" b="1" dirty="0" smtClean="0"/>
              <a:t>BEYPAZARI </a:t>
            </a:r>
            <a:r>
              <a:rPr lang="tr-TR" sz="1400" b="1" dirty="0"/>
              <a:t>KAYMAKAMLIĞI</a:t>
            </a:r>
          </a:p>
          <a:p>
            <a:pPr algn="ctr">
              <a:lnSpc>
                <a:spcPts val="1600"/>
              </a:lnSpc>
            </a:pPr>
            <a:r>
              <a:rPr lang="tr-TR" sz="1400" b="1" dirty="0" smtClean="0"/>
              <a:t>ŞEHİT SAMET ÜSTÜNER ORTAOKULU Müdürlüğü</a:t>
            </a:r>
            <a:endParaRPr lang="tr-TR" sz="1400" b="1" dirty="0"/>
          </a:p>
          <a:p>
            <a:pPr algn="just">
              <a:lnSpc>
                <a:spcPts val="1600"/>
              </a:lnSpc>
            </a:pPr>
            <a:endParaRPr lang="tr-TR" sz="1200" dirty="0"/>
          </a:p>
          <a:p>
            <a:pPr algn="just">
              <a:lnSpc>
                <a:spcPts val="1600"/>
              </a:lnSpc>
            </a:pPr>
            <a:endParaRPr lang="tr-TR" sz="1200" dirty="0"/>
          </a:p>
          <a:p>
            <a:pPr algn="just">
              <a:lnSpc>
                <a:spcPts val="1600"/>
              </a:lnSpc>
            </a:pPr>
            <a:r>
              <a:rPr lang="tr-TR" sz="1200" dirty="0"/>
              <a:t>Sayı	  :  	                                                                                                          </a:t>
            </a:r>
            <a:r>
              <a:rPr lang="tr-TR" sz="1200" dirty="0" smtClean="0"/>
              <a:t>14/09/2021</a:t>
            </a:r>
            <a:endParaRPr lang="tr-TR" sz="1200" dirty="0"/>
          </a:p>
          <a:p>
            <a:pPr algn="just">
              <a:lnSpc>
                <a:spcPts val="1600"/>
              </a:lnSpc>
            </a:pPr>
            <a:r>
              <a:rPr lang="tr-TR" sz="1200" dirty="0"/>
              <a:t>Konu  </a:t>
            </a:r>
            <a:r>
              <a:rPr lang="tr-TR" sz="1200" dirty="0" smtClean="0"/>
              <a:t>	   : 2021‐2023 </a:t>
            </a:r>
            <a:r>
              <a:rPr lang="tr-TR" sz="1200" dirty="0"/>
              <a:t>Stratejik Planı.</a:t>
            </a:r>
          </a:p>
          <a:p>
            <a:pPr algn="just">
              <a:lnSpc>
                <a:spcPts val="1600"/>
              </a:lnSpc>
            </a:pPr>
            <a:endParaRPr lang="tr-TR" sz="1200" dirty="0"/>
          </a:p>
          <a:p>
            <a:pPr algn="just">
              <a:lnSpc>
                <a:spcPts val="1600"/>
              </a:lnSpc>
            </a:pPr>
            <a:r>
              <a:rPr lang="tr-TR" sz="1200" dirty="0"/>
              <a:t>İlgi	  :   </a:t>
            </a:r>
          </a:p>
          <a:p>
            <a:pPr algn="just">
              <a:lnSpc>
                <a:spcPts val="1600"/>
              </a:lnSpc>
            </a:pPr>
            <a:r>
              <a:rPr lang="tr-TR" sz="1200" dirty="0"/>
              <a:t>  a) 29.29.2018 tarihli ve 2008/68 sayılı Stratejik Planlama konulu genelge</a:t>
            </a:r>
          </a:p>
          <a:p>
            <a:pPr algn="just">
              <a:lnSpc>
                <a:spcPts val="1600"/>
              </a:lnSpc>
            </a:pPr>
            <a:r>
              <a:rPr lang="tr-TR" sz="1200" dirty="0"/>
              <a:t>  b) 17/08/2018  tarihli  ve 78059895-CB001 Sayılı Cumhurbaşkanlığı yazısı</a:t>
            </a:r>
          </a:p>
          <a:p>
            <a:pPr algn="just">
              <a:lnSpc>
                <a:spcPts val="1600"/>
              </a:lnSpc>
            </a:pPr>
            <a:r>
              <a:rPr lang="tr-TR" sz="1200" dirty="0"/>
              <a:t>  c) Milli Eğitim Bakanlığının 2018/16 sayılı Genelgesi</a:t>
            </a:r>
          </a:p>
          <a:p>
            <a:pPr algn="just">
              <a:lnSpc>
                <a:spcPts val="1600"/>
              </a:lnSpc>
            </a:pPr>
            <a:endParaRPr lang="tr-TR" sz="1200" dirty="0"/>
          </a:p>
          <a:p>
            <a:pPr algn="ctr">
              <a:lnSpc>
                <a:spcPts val="1600"/>
              </a:lnSpc>
            </a:pPr>
            <a:r>
              <a:rPr lang="tr-TR" sz="1200" dirty="0" smtClean="0"/>
              <a:t>BEYPAZARI </a:t>
            </a:r>
            <a:r>
              <a:rPr lang="tr-TR" sz="1200" dirty="0"/>
              <a:t>İLÇE MİLLİ EĞİTİM MÜDÜRLÜĞÜNE</a:t>
            </a:r>
          </a:p>
          <a:p>
            <a:pPr algn="just">
              <a:lnSpc>
                <a:spcPts val="1600"/>
              </a:lnSpc>
            </a:pPr>
            <a:endParaRPr lang="tr-TR" sz="1200" dirty="0"/>
          </a:p>
          <a:p>
            <a:pPr indent="174625" algn="just">
              <a:lnSpc>
                <a:spcPts val="1600"/>
              </a:lnSpc>
            </a:pPr>
            <a:r>
              <a:rPr lang="tr-TR" sz="1200" dirty="0"/>
              <a:t>Kalkınma planları ve programlarında yer alan politika ve hedefler doğrultusunda, kamu kaynaklarının etkili, ekonomik ve verimli bir şekilde elde edilmesi ve kullanılmasını,  hesap verilebilirliği ve saydamlığı sağlamak üzere kamu mali yönetiminin yapısını ve işleyişini, raporlanmasını ve mali kontrolü düzenlemek amacıyla çıkartılan 5018 sayılı Kamu Mali Yönetimi ve Kontrol Kanunu’nun 9 uncu maddesinde;</a:t>
            </a:r>
          </a:p>
          <a:p>
            <a:pPr indent="174625" algn="just">
              <a:lnSpc>
                <a:spcPts val="1600"/>
              </a:lnSpc>
            </a:pPr>
            <a:r>
              <a:rPr lang="tr-TR" sz="1200" dirty="0"/>
              <a:t>“Kamu idareleri; kalkınma planları,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  denilmektedir.</a:t>
            </a:r>
          </a:p>
          <a:p>
            <a:pPr indent="174625" algn="just">
              <a:lnSpc>
                <a:spcPts val="1600"/>
              </a:lnSpc>
            </a:pPr>
            <a:r>
              <a:rPr lang="tr-TR" sz="1200" dirty="0"/>
              <a:t>5018 sayılı Kanunda öngörülen ve stratejik plan hazırlamakla yükümlü kamu idarelerinin ve stratejik planlama sürecine ilişkin takvimin tespiti ile stratejik planların, kalkınma planları  ve  programlarla   ilişkilendirilmesine   yönelik   usul   ve   esasların belirlenmesi  amacıyla  hazırlanan  “Kamu  İdarelerinde  Stratejik  Planlamaya  İlişkin  Usul ve   Esaslar   Hakkında   Yönetmelik’in   Resmî  Gazetede   yayımlanmasını  müteakiben, Bakanlığımız, İlgi (c) Genelge ile </a:t>
            </a:r>
            <a:r>
              <a:rPr lang="tr-TR" sz="1200" dirty="0" smtClean="0"/>
              <a:t>2021-2023 </a:t>
            </a:r>
            <a:r>
              <a:rPr lang="tr-TR" sz="1200" dirty="0"/>
              <a:t>yıllarına ait stratejik planlama sürecini başlatmıştır.</a:t>
            </a:r>
          </a:p>
          <a:p>
            <a:pPr indent="174625" algn="just">
              <a:lnSpc>
                <a:spcPts val="1600"/>
              </a:lnSpc>
            </a:pPr>
            <a:r>
              <a:rPr lang="tr-TR" sz="1200" dirty="0"/>
              <a:t>Millî Eğitim Bakanlığı 2019‐2023 Stratejik Planı ile aynı süreçte ve eş zamanlı olarak merkez teşkilatı birimleri ile İl Millî Eğitim Müdürlükleri ve ilçe Milli Eğitim müdürlükleri de beş yıllık stratejik planlarını hazırlayarak uygulamaya koymuşlardır.</a:t>
            </a:r>
          </a:p>
          <a:p>
            <a:pPr indent="174625" algn="just">
              <a:lnSpc>
                <a:spcPts val="1600"/>
              </a:lnSpc>
            </a:pPr>
            <a:r>
              <a:rPr lang="tr-TR" sz="1200" dirty="0"/>
              <a:t>Bakanlığımız Stratejik Planı (2019‐2023) ve İl Millî Eğitim Müdürlükleri stratejik planlarının uygulamaya girmesiyle bu planlara uyumlu olarak İlçe Millî Eğitim Müdürlükleri ve okul/kurum Müdürlüklerinin de stratejik plan hazırlamaları ilgi(c)  Genelge ile uygun görülmüştür.</a:t>
            </a:r>
          </a:p>
          <a:p>
            <a:pPr indent="174625" algn="just">
              <a:lnSpc>
                <a:spcPts val="1600"/>
              </a:lnSpc>
            </a:pPr>
            <a:r>
              <a:rPr lang="tr-TR" sz="1200" dirty="0"/>
              <a:t>Stratejik yönetim anlayışının İl, İlçe Millî Eğitim Müdürlükleri ve okul/kurumlarımıza yayılması ve bu suretle yönetim uygulamalarımızda yeni bir kültürün oluşturulması amaçlanmaktadır.</a:t>
            </a:r>
          </a:p>
          <a:p>
            <a:pPr indent="174625" algn="just">
              <a:lnSpc>
                <a:spcPts val="1600"/>
              </a:lnSpc>
            </a:pPr>
            <a:r>
              <a:rPr lang="tr-TR" sz="1200" dirty="0"/>
              <a:t>Makamlarınızca da uygun  görüldüğü  takdirde,  </a:t>
            </a:r>
            <a:r>
              <a:rPr lang="tr-TR" sz="1200" dirty="0" smtClean="0"/>
              <a:t>2021-2023  </a:t>
            </a:r>
            <a:r>
              <a:rPr lang="tr-TR" sz="1200" dirty="0"/>
              <a:t>yıllarını  kapsayan </a:t>
            </a:r>
            <a:r>
              <a:rPr lang="tr-TR" sz="1200" dirty="0" smtClean="0"/>
              <a:t>ŞEHİT SAMET ÜSTÜNER ORTAOKULU </a:t>
            </a:r>
            <a:r>
              <a:rPr lang="tr-TR" sz="1200" dirty="0"/>
              <a:t>Müdürlüğü   Stratejik   Planı’nın   uygulamaya   konulmasını  olurlarınıza arz ederim.</a:t>
            </a:r>
          </a:p>
          <a:p>
            <a:pPr algn="just">
              <a:lnSpc>
                <a:spcPts val="1600"/>
              </a:lnSpc>
            </a:pPr>
            <a:r>
              <a:rPr lang="tr-TR" sz="1200" dirty="0"/>
              <a:t>                                                                                                              </a:t>
            </a:r>
          </a:p>
          <a:p>
            <a:pPr algn="just">
              <a:lnSpc>
                <a:spcPts val="1600"/>
              </a:lnSpc>
            </a:pPr>
            <a:r>
              <a:rPr lang="tr-TR" sz="1200" dirty="0"/>
              <a:t>                                                                                                                                  </a:t>
            </a:r>
            <a:r>
              <a:rPr lang="tr-TR" sz="1200" dirty="0" smtClean="0"/>
              <a:t>    RIZA ARINMIŞ</a:t>
            </a:r>
            <a:endParaRPr lang="tr-TR" sz="1200" dirty="0"/>
          </a:p>
          <a:p>
            <a:pPr algn="just">
              <a:lnSpc>
                <a:spcPts val="1600"/>
              </a:lnSpc>
            </a:pPr>
            <a:r>
              <a:rPr lang="tr-TR" sz="1200" dirty="0"/>
              <a:t>                                                                                                                                      Okul Müdürü</a:t>
            </a:r>
          </a:p>
          <a:p>
            <a:pPr algn="ctr">
              <a:lnSpc>
                <a:spcPts val="1600"/>
              </a:lnSpc>
            </a:pPr>
            <a:endParaRPr lang="tr-TR" sz="1200" dirty="0"/>
          </a:p>
          <a:p>
            <a:pPr algn="ctr">
              <a:lnSpc>
                <a:spcPts val="1600"/>
              </a:lnSpc>
            </a:pPr>
            <a:r>
              <a:rPr lang="tr-TR" sz="1200" dirty="0"/>
              <a:t>OLUR</a:t>
            </a:r>
          </a:p>
          <a:p>
            <a:pPr algn="ctr">
              <a:lnSpc>
                <a:spcPts val="1600"/>
              </a:lnSpc>
            </a:pPr>
            <a:r>
              <a:rPr lang="tr-TR" sz="1200" smtClean="0"/>
              <a:t>../../2022</a:t>
            </a:r>
            <a:endParaRPr lang="tr-TR" sz="1200" dirty="0"/>
          </a:p>
          <a:p>
            <a:pPr algn="ctr">
              <a:lnSpc>
                <a:spcPts val="1600"/>
              </a:lnSpc>
            </a:pPr>
            <a:r>
              <a:rPr lang="tr-TR" sz="1200" dirty="0" smtClean="0"/>
              <a:t>Hürrem DURSUN</a:t>
            </a:r>
            <a:endParaRPr lang="tr-TR" sz="1200" dirty="0"/>
          </a:p>
          <a:p>
            <a:pPr algn="ctr">
              <a:lnSpc>
                <a:spcPts val="1600"/>
              </a:lnSpc>
            </a:pPr>
            <a:r>
              <a:rPr lang="tr-TR" sz="1200" dirty="0"/>
              <a:t>İlçe Millî Eğitim Müdürü</a:t>
            </a:r>
          </a:p>
          <a:p>
            <a:pPr algn="just">
              <a:lnSpc>
                <a:spcPts val="1600"/>
              </a:lnSpc>
            </a:pPr>
            <a:endParaRPr lang="tr-TR" sz="1200" dirty="0"/>
          </a:p>
        </p:txBody>
      </p:sp>
    </p:spTree>
    <p:extLst>
      <p:ext uri="{BB962C8B-B14F-4D97-AF65-F5344CB8AC3E}">
        <p14:creationId xmlns:p14="http://schemas.microsoft.com/office/powerpoint/2010/main" xmlns="" val="621783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33">
            <a:extLst>
              <a:ext uri="{FF2B5EF4-FFF2-40B4-BE49-F238E27FC236}">
                <a16:creationId xmlns:a16="http://schemas.microsoft.com/office/drawing/2014/main" xmlns="" id="{E2749254-D6AF-40A9-90B5-32838B275231}"/>
              </a:ext>
            </a:extLst>
          </p:cNvPr>
          <p:cNvSpPr>
            <a:spLocks noChangeArrowheads="1"/>
          </p:cNvSpPr>
          <p:nvPr/>
        </p:nvSpPr>
        <p:spPr bwMode="auto">
          <a:xfrm>
            <a:off x="97413" y="1"/>
            <a:ext cx="7366436" cy="10440988"/>
          </a:xfrm>
          <a:prstGeom prst="rect">
            <a:avLst/>
          </a:prstGeom>
          <a:solidFill>
            <a:srgbClr val="4BACC6"/>
          </a:solidFill>
          <a:ln w="127000" cmpd="dbl">
            <a:solidFill>
              <a:srgbClr val="4BACC6"/>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5" name="Rectangle 1534">
            <a:extLst>
              <a:ext uri="{FF2B5EF4-FFF2-40B4-BE49-F238E27FC236}">
                <a16:creationId xmlns:a16="http://schemas.microsoft.com/office/drawing/2014/main" xmlns="" id="{D112858E-81FD-4287-A04C-C59C2A0935FB}"/>
              </a:ext>
            </a:extLst>
          </p:cNvPr>
          <p:cNvSpPr>
            <a:spLocks noChangeArrowheads="1"/>
          </p:cNvSpPr>
          <p:nvPr/>
        </p:nvSpPr>
        <p:spPr bwMode="auto">
          <a:xfrm>
            <a:off x="1775798" y="356183"/>
            <a:ext cx="5688052" cy="9428351"/>
          </a:xfrm>
          <a:prstGeom prst="rect">
            <a:avLst/>
          </a:prstGeom>
          <a:gradFill rotWithShape="0">
            <a:gsLst>
              <a:gs pos="0">
                <a:srgbClr val="8064A2"/>
              </a:gs>
              <a:gs pos="100000">
                <a:srgbClr val="5E4878"/>
              </a:gs>
            </a:gsLst>
            <a:path path="shape">
              <a:fillToRect l="50000" t="50000" r="50000" b="50000"/>
            </a:path>
          </a:gradFill>
          <a:ln>
            <a:noFill/>
          </a:ln>
          <a:effectLst>
            <a:outerShdw dist="28398" dir="3806097" algn="ctr" rotWithShape="0">
              <a:srgbClr val="3F3151"/>
            </a:outerShdw>
          </a:effectLst>
          <a:extLst>
            <a:ext uri="{91240B29-F687-4F45-9708-019B960494DF}">
              <a14:hiddenLine xmlns:a14="http://schemas.microsoft.com/office/drawing/2010/main" xmlns="" w="0">
                <a:solidFill>
                  <a:srgbClr val="000000"/>
                </a:solidFill>
                <a:miter lim="800000"/>
                <a:headEnd/>
                <a:tailEnd/>
              </a14:hiddenLine>
            </a:ext>
          </a:extLst>
        </p:spPr>
        <p:txBody>
          <a:bodyPr vert="horz" wrap="square" lIns="252042" tIns="1512252" rIns="504084" bIns="50408" numCol="1" anchor="t" anchorCtr="0" compatLnSpc="1">
            <a:prstTxWarp prst="textNoShape">
              <a:avLst/>
            </a:prstTxWarp>
          </a:bodyPr>
          <a:lstStyle/>
          <a:p>
            <a:pPr defTabSz="1008126" fontAlgn="base">
              <a:spcBef>
                <a:spcPct val="0"/>
              </a:spcBef>
              <a:spcAft>
                <a:spcPct val="0"/>
              </a:spcAft>
            </a:pPr>
            <a:endParaRPr lang="tr-TR" sz="1985" b="1" dirty="0">
              <a:solidFill>
                <a:srgbClr val="FFFF69"/>
              </a:solidFill>
              <a:latin typeface="Arial" pitchFamily="34" charset="0"/>
              <a:cs typeface="Arial" pitchFamily="34" charset="0"/>
            </a:endParaRPr>
          </a:p>
          <a:p>
            <a:pPr algn="ctr" defTabSz="1008126" fontAlgn="base">
              <a:spcBef>
                <a:spcPct val="0"/>
              </a:spcBef>
              <a:spcAft>
                <a:spcPct val="0"/>
              </a:spcAft>
            </a:pPr>
            <a:r>
              <a:rPr lang="tr-TR" sz="1985" b="1" dirty="0">
                <a:solidFill>
                  <a:srgbClr val="FFFF69"/>
                </a:solidFill>
                <a:latin typeface="Arial" pitchFamily="34" charset="0"/>
                <a:cs typeface="Arial" pitchFamily="34" charset="0"/>
              </a:rPr>
              <a:t/>
            </a:r>
            <a:br>
              <a:rPr lang="tr-TR" sz="1985" b="1" dirty="0">
                <a:solidFill>
                  <a:srgbClr val="FFFF69"/>
                </a:solidFill>
                <a:latin typeface="Arial" pitchFamily="34" charset="0"/>
                <a:cs typeface="Arial" pitchFamily="34" charset="0"/>
              </a:rPr>
            </a:br>
            <a:r>
              <a:rPr lang="tr-TR" sz="2205" b="1" dirty="0">
                <a:solidFill>
                  <a:srgbClr val="FFFF00"/>
                </a:solidFill>
                <a:latin typeface="Times New Roman" pitchFamily="18" charset="0"/>
                <a:cs typeface="Arial" pitchFamily="34" charset="0"/>
              </a:rPr>
              <a:t/>
            </a:r>
            <a:br>
              <a:rPr lang="tr-TR" sz="2205" b="1" dirty="0">
                <a:solidFill>
                  <a:srgbClr val="FFFF00"/>
                </a:solidFill>
                <a:latin typeface="Times New Roman" pitchFamily="18" charset="0"/>
                <a:cs typeface="Arial" pitchFamily="34" charset="0"/>
              </a:rPr>
            </a:b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r>
              <a:rPr lang="tr-TR" sz="5513" b="1" dirty="0" smtClean="0">
                <a:solidFill>
                  <a:srgbClr val="FFFFFF"/>
                </a:solidFill>
                <a:latin typeface="Times New Roman" pitchFamily="18" charset="0"/>
                <a:cs typeface="Arial" pitchFamily="34" charset="0"/>
              </a:rPr>
              <a:t>2021-2023 </a:t>
            </a:r>
            <a:r>
              <a:rPr lang="tr-TR" sz="5513" b="1" dirty="0">
                <a:solidFill>
                  <a:srgbClr val="FFFFFF"/>
                </a:solidFill>
                <a:latin typeface="Times New Roman" pitchFamily="18" charset="0"/>
                <a:cs typeface="Arial" pitchFamily="34" charset="0"/>
              </a:rPr>
              <a:t>STRATEJİK PLAN</a:t>
            </a:r>
            <a:endParaRPr lang="tr-TR" sz="55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b="1" dirty="0">
                <a:solidFill>
                  <a:srgbClr val="FFFFFF"/>
                </a:solidFill>
                <a:latin typeface="Times New Roman" pitchFamily="18" charset="0"/>
                <a:cs typeface="Arial" pitchFamily="34" charset="0"/>
              </a:rPr>
              <a:t/>
            </a:r>
            <a:br>
              <a:rPr lang="tr-TR" sz="1213" b="1"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985" dirty="0">
              <a:solidFill>
                <a:prstClr val="black"/>
              </a:solidFill>
              <a:latin typeface="Arial" pitchFamily="34" charset="0"/>
              <a:cs typeface="Arial" pitchFamily="34" charset="0"/>
            </a:endParaRPr>
          </a:p>
        </p:txBody>
      </p:sp>
      <p:grpSp>
        <p:nvGrpSpPr>
          <p:cNvPr id="6" name="Group 1536">
            <a:extLst>
              <a:ext uri="{FF2B5EF4-FFF2-40B4-BE49-F238E27FC236}">
                <a16:creationId xmlns:a16="http://schemas.microsoft.com/office/drawing/2014/main" xmlns="" id="{0BA8A2E9-63DE-4303-8E13-9A9A9EA8E5D8}"/>
              </a:ext>
            </a:extLst>
          </p:cNvPr>
          <p:cNvGrpSpPr>
            <a:grpSpLocks/>
          </p:cNvGrpSpPr>
          <p:nvPr/>
        </p:nvGrpSpPr>
        <p:grpSpPr bwMode="auto">
          <a:xfrm rot="5400000">
            <a:off x="3917402" y="6434684"/>
            <a:ext cx="1683781" cy="4426490"/>
            <a:chOff x="238" y="3547"/>
            <a:chExt cx="3051" cy="8094"/>
          </a:xfrm>
        </p:grpSpPr>
        <p:sp>
          <p:nvSpPr>
            <p:cNvPr id="7" name="Rectangle 1537">
              <a:extLst>
                <a:ext uri="{FF2B5EF4-FFF2-40B4-BE49-F238E27FC236}">
                  <a16:creationId xmlns:a16="http://schemas.microsoft.com/office/drawing/2014/main" xmlns="" id="{0297EC15-6E83-40BF-A899-83799175F352}"/>
                </a:ext>
              </a:extLst>
            </p:cNvPr>
            <p:cNvSpPr>
              <a:spLocks noChangeArrowheads="1"/>
            </p:cNvSpPr>
            <p:nvPr/>
          </p:nvSpPr>
          <p:spPr bwMode="auto">
            <a:xfrm flipH="1">
              <a:off x="1764" y="6785"/>
              <a:ext cx="1525" cy="1618"/>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8" name="Rectangle 1538">
              <a:extLst>
                <a:ext uri="{FF2B5EF4-FFF2-40B4-BE49-F238E27FC236}">
                  <a16:creationId xmlns:a16="http://schemas.microsoft.com/office/drawing/2014/main" xmlns="" id="{1E8C558E-51BF-4D98-9854-3431FBB34DAF}"/>
                </a:ext>
              </a:extLst>
            </p:cNvPr>
            <p:cNvSpPr>
              <a:spLocks noChangeArrowheads="1"/>
            </p:cNvSpPr>
            <p:nvPr/>
          </p:nvSpPr>
          <p:spPr bwMode="auto">
            <a:xfrm flipH="1">
              <a:off x="1764" y="5166"/>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9" name="Rectangle 1539">
              <a:extLst>
                <a:ext uri="{FF2B5EF4-FFF2-40B4-BE49-F238E27FC236}">
                  <a16:creationId xmlns:a16="http://schemas.microsoft.com/office/drawing/2014/main" xmlns="" id="{060B0E5B-057C-46DD-99ED-189EDADFE60A}"/>
                </a:ext>
              </a:extLst>
            </p:cNvPr>
            <p:cNvSpPr>
              <a:spLocks noChangeArrowheads="1"/>
            </p:cNvSpPr>
            <p:nvPr/>
          </p:nvSpPr>
          <p:spPr bwMode="auto">
            <a:xfrm flipH="1">
              <a:off x="238" y="5166"/>
              <a:ext cx="1526" cy="1619"/>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0" name="Rectangle 1540">
              <a:extLst>
                <a:ext uri="{FF2B5EF4-FFF2-40B4-BE49-F238E27FC236}">
                  <a16:creationId xmlns:a16="http://schemas.microsoft.com/office/drawing/2014/main" xmlns="" id="{DABB8FD7-0373-4D5E-B56B-CE2BC7467564}"/>
                </a:ext>
              </a:extLst>
            </p:cNvPr>
            <p:cNvSpPr>
              <a:spLocks noChangeArrowheads="1"/>
            </p:cNvSpPr>
            <p:nvPr/>
          </p:nvSpPr>
          <p:spPr bwMode="auto">
            <a:xfrm flipH="1">
              <a:off x="238" y="3547"/>
              <a:ext cx="1526"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1" name="Rectangle 1541">
              <a:extLst>
                <a:ext uri="{FF2B5EF4-FFF2-40B4-BE49-F238E27FC236}">
                  <a16:creationId xmlns:a16="http://schemas.microsoft.com/office/drawing/2014/main" xmlns="" id="{44B611A7-7ABD-4DDC-BFA0-F6FAAB08245A}"/>
                </a:ext>
              </a:extLst>
            </p:cNvPr>
            <p:cNvSpPr>
              <a:spLocks noChangeArrowheads="1"/>
            </p:cNvSpPr>
            <p:nvPr/>
          </p:nvSpPr>
          <p:spPr bwMode="auto">
            <a:xfrm flipH="1">
              <a:off x="238" y="6785"/>
              <a:ext cx="1526" cy="1618"/>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2" name="Rectangle 1542">
              <a:extLst>
                <a:ext uri="{FF2B5EF4-FFF2-40B4-BE49-F238E27FC236}">
                  <a16:creationId xmlns:a16="http://schemas.microsoft.com/office/drawing/2014/main" xmlns="" id="{D06EF83D-DE67-48FD-B660-9CD07E3D3D2D}"/>
                </a:ext>
              </a:extLst>
            </p:cNvPr>
            <p:cNvSpPr>
              <a:spLocks noChangeArrowheads="1"/>
            </p:cNvSpPr>
            <p:nvPr/>
          </p:nvSpPr>
          <p:spPr bwMode="auto">
            <a:xfrm flipH="1">
              <a:off x="1764" y="8403"/>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3" name="Rectangle 1543">
              <a:extLst>
                <a:ext uri="{FF2B5EF4-FFF2-40B4-BE49-F238E27FC236}">
                  <a16:creationId xmlns:a16="http://schemas.microsoft.com/office/drawing/2014/main" xmlns="" id="{AD775DE4-A173-4B01-BCC0-6500759C33F5}"/>
                </a:ext>
              </a:extLst>
            </p:cNvPr>
            <p:cNvSpPr>
              <a:spLocks noChangeArrowheads="1"/>
            </p:cNvSpPr>
            <p:nvPr/>
          </p:nvSpPr>
          <p:spPr bwMode="auto">
            <a:xfrm flipH="1">
              <a:off x="1764" y="10022"/>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xmlns="">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grpSp>
      <p:pic>
        <p:nvPicPr>
          <p:cNvPr id="14" name="Resim 39" descr="http://tiryakihasanpasa.k12.tr/Themes/59/[18098889]meb3.jpg">
            <a:extLst>
              <a:ext uri="{FF2B5EF4-FFF2-40B4-BE49-F238E27FC236}">
                <a16:creationId xmlns:a16="http://schemas.microsoft.com/office/drawing/2014/main" xmlns="" id="{010CE567-33E7-4405-86EA-0BA184F010F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956796" y="4459255"/>
            <a:ext cx="9728625" cy="1522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Metin kutusu 14">
            <a:extLst>
              <a:ext uri="{FF2B5EF4-FFF2-40B4-BE49-F238E27FC236}">
                <a16:creationId xmlns:a16="http://schemas.microsoft.com/office/drawing/2014/main" xmlns="" id="{B55BF6ED-B593-4E0E-B4CE-27F4D6163138}"/>
              </a:ext>
            </a:extLst>
          </p:cNvPr>
          <p:cNvSpPr txBox="1"/>
          <p:nvPr/>
        </p:nvSpPr>
        <p:spPr>
          <a:xfrm>
            <a:off x="1775798" y="1125155"/>
            <a:ext cx="5639189" cy="1721049"/>
          </a:xfrm>
          <a:prstGeom prst="rect">
            <a:avLst/>
          </a:prstGeom>
          <a:noFill/>
        </p:spPr>
        <p:txBody>
          <a:bodyPr wrap="square" rtlCol="0">
            <a:spAutoFit/>
          </a:bodyPr>
          <a:lstStyle/>
          <a:p>
            <a:pPr algn="ctr" defTabSz="1008126"/>
            <a:r>
              <a:rPr lang="tr-TR" sz="3528" b="1" dirty="0">
                <a:solidFill>
                  <a:prstClr val="black"/>
                </a:solidFill>
              </a:rPr>
              <a:t>T.C</a:t>
            </a:r>
            <a:r>
              <a:rPr lang="tr-TR" sz="3528" b="1" dirty="0" smtClean="0">
                <a:solidFill>
                  <a:prstClr val="black"/>
                </a:solidFill>
              </a:rPr>
              <a:t>.  </a:t>
            </a:r>
            <a:endParaRPr lang="tr-TR" sz="3528" b="1" dirty="0">
              <a:solidFill>
                <a:prstClr val="black"/>
              </a:solidFill>
              <a:latin typeface="Calibri"/>
            </a:endParaRPr>
          </a:p>
          <a:p>
            <a:pPr algn="ctr" defTabSz="1008126"/>
            <a:r>
              <a:rPr lang="tr-TR" sz="3528" b="1" dirty="0" smtClean="0">
                <a:solidFill>
                  <a:prstClr val="black"/>
                </a:solidFill>
                <a:latin typeface="Calibri"/>
              </a:rPr>
              <a:t>ŞEHİT SAMET ÜSTÜNER ORTAOKULU</a:t>
            </a:r>
            <a:endParaRPr lang="tr-TR" sz="3528" b="1" dirty="0">
              <a:solidFill>
                <a:prstClr val="black"/>
              </a:solidFill>
              <a:latin typeface="Calibri"/>
            </a:endParaRPr>
          </a:p>
        </p:txBody>
      </p:sp>
    </p:spTree>
    <p:extLst>
      <p:ext uri="{BB962C8B-B14F-4D97-AF65-F5344CB8AC3E}">
        <p14:creationId xmlns:p14="http://schemas.microsoft.com/office/powerpoint/2010/main" xmlns="" val="267880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xmlns="" val="0"/>
              </a:ext>
            </a:extLst>
          </a:blip>
          <a:srcRect l="352" r="95392" b="20453"/>
          <a:stretch/>
        </p:blipFill>
        <p:spPr bwMode="auto">
          <a:xfrm rot="16200000">
            <a:off x="3643679" y="6634297"/>
            <a:ext cx="271864" cy="663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descr="C:\Users\TAYFUN ÖZTÜRK\Desktop\sp\2\GİRİŞ\iskenderun_Sayfa_00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707" t="7636" r="8970" b="7416"/>
          <a:stretch/>
        </p:blipFill>
        <p:spPr bwMode="auto">
          <a:xfrm>
            <a:off x="1058629" y="846392"/>
            <a:ext cx="5457840" cy="80478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 9"/>
          <p:cNvGrpSpPr/>
          <p:nvPr/>
        </p:nvGrpSpPr>
        <p:grpSpPr>
          <a:xfrm>
            <a:off x="642981" y="368305"/>
            <a:ext cx="6267770" cy="734170"/>
            <a:chOff x="175399" y="85662"/>
            <a:chExt cx="6674485" cy="734059"/>
          </a:xfrm>
        </p:grpSpPr>
        <p:sp>
          <p:nvSpPr>
            <p:cNvPr id="11" name="Çapraz Şerit 10"/>
            <p:cNvSpPr/>
            <p:nvPr/>
          </p:nvSpPr>
          <p:spPr>
            <a:xfrm rot="18755936">
              <a:off x="284122"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12" name="Çapraz Şerit 11"/>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13" name="Dikdörtgen 12"/>
            <p:cNvSpPr/>
            <p:nvPr/>
          </p:nvSpPr>
          <p:spPr>
            <a:xfrm>
              <a:off x="175399" y="85662"/>
              <a:ext cx="6674485" cy="40259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602">
                <a:lnSpc>
                  <a:spcPct val="115000"/>
                </a:lnSpc>
                <a:spcAft>
                  <a:spcPts val="1000"/>
                </a:spcAft>
              </a:pPr>
              <a:r>
                <a:rPr lang="tr-TR" sz="1600" b="1"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GENÇLİĞE HİTABE</a:t>
              </a:r>
              <a:endParaRPr lang="tr-TR" sz="1600" dirty="0">
                <a:solidFill>
                  <a:sysClr val="windowText" lastClr="000000"/>
                </a:solidFill>
                <a:ea typeface="Calibri" panose="020F0502020204030204" pitchFamily="34" charset="0"/>
                <a:cs typeface="Times New Roman" panose="02020603050405020304" pitchFamily="18" charset="0"/>
              </a:endParaRPr>
            </a:p>
          </p:txBody>
        </p:sp>
      </p:grpSp>
      <p:sp>
        <p:nvSpPr>
          <p:cNvPr id="16" name="Metin kutusu 15"/>
          <p:cNvSpPr txBox="1"/>
          <p:nvPr/>
        </p:nvSpPr>
        <p:spPr>
          <a:xfrm>
            <a:off x="4976124" y="9840820"/>
            <a:ext cx="2133539" cy="269442"/>
          </a:xfrm>
          <a:prstGeom prst="rect">
            <a:avLst/>
          </a:prstGeom>
          <a:noFill/>
        </p:spPr>
        <p:txBody>
          <a:bodyPr wrap="square" lIns="91007" tIns="45527" rIns="91007" bIns="45527" rtlCol="0">
            <a:spAutoFit/>
          </a:bodyPr>
          <a:lstStyle/>
          <a:p>
            <a:pPr algn="r" defTabSz="1023602"/>
            <a:r>
              <a:rPr lang="tr-TR" sz="1100" b="1" dirty="0">
                <a:solidFill>
                  <a:prstClr val="black"/>
                </a:solidFill>
                <a:effectLst>
                  <a:outerShdw blurRad="38100" dist="38100" dir="2700000" algn="tl">
                    <a:srgbClr val="000000">
                      <a:alpha val="43137"/>
                    </a:srgbClr>
                  </a:outerShdw>
                </a:effectLst>
              </a:rPr>
              <a:t>Gençliğe Hitabe</a:t>
            </a:r>
          </a:p>
        </p:txBody>
      </p:sp>
      <p:sp>
        <p:nvSpPr>
          <p:cNvPr id="9" name="Metin kutusu 8">
            <a:extLst>
              <a:ext uri="{FF2B5EF4-FFF2-40B4-BE49-F238E27FC236}">
                <a16:creationId xmlns:a16="http://schemas.microsoft.com/office/drawing/2014/main" xmlns="" id="{13190148-D69C-4EB1-B6E3-726ABB7C92A3}"/>
              </a:ext>
            </a:extLst>
          </p:cNvPr>
          <p:cNvSpPr txBox="1"/>
          <p:nvPr/>
        </p:nvSpPr>
        <p:spPr>
          <a:xfrm>
            <a:off x="0" y="9077334"/>
            <a:ext cx="462229" cy="307777"/>
          </a:xfrm>
          <a:prstGeom prst="rect">
            <a:avLst/>
          </a:prstGeom>
          <a:noFill/>
        </p:spPr>
        <p:txBody>
          <a:bodyPr wrap="square" rtlCol="0">
            <a:spAutoFit/>
          </a:bodyPr>
          <a:lstStyle/>
          <a:p>
            <a:r>
              <a:rPr lang="tr-TR" sz="1400" b="1" dirty="0"/>
              <a:t>IV</a:t>
            </a:r>
          </a:p>
        </p:txBody>
      </p:sp>
    </p:spTree>
    <p:extLst>
      <p:ext uri="{BB962C8B-B14F-4D97-AF65-F5344CB8AC3E}">
        <p14:creationId xmlns:p14="http://schemas.microsoft.com/office/powerpoint/2010/main" xmlns="" val="50511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a:extLst>
              <a:ext uri="{FF2B5EF4-FFF2-40B4-BE49-F238E27FC236}">
                <a16:creationId xmlns:a16="http://schemas.microsoft.com/office/drawing/2014/main" xmlns="" id="{1AC7E3D8-111D-45F6-8550-22E9A18FD98A}"/>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0" y="52689"/>
            <a:ext cx="7561263" cy="10437209"/>
          </a:xfrm>
          <a:prstGeom prst="rect">
            <a:avLst/>
          </a:prstGeom>
        </p:spPr>
      </p:pic>
      <p:pic>
        <p:nvPicPr>
          <p:cNvPr id="21" name="Picture 6"/>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xmlns="" val="0"/>
              </a:ext>
            </a:extLst>
          </a:blip>
          <a:srcRect l="352" r="95392" b="20453"/>
          <a:stretch/>
        </p:blipFill>
        <p:spPr bwMode="auto">
          <a:xfrm rot="16200000">
            <a:off x="3638908" y="6629123"/>
            <a:ext cx="271864" cy="6650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up 3"/>
          <p:cNvGrpSpPr/>
          <p:nvPr/>
        </p:nvGrpSpPr>
        <p:grpSpPr>
          <a:xfrm>
            <a:off x="1615180" y="245806"/>
            <a:ext cx="4418149" cy="634685"/>
            <a:chOff x="1614793" y="614014"/>
            <a:chExt cx="4417221" cy="634588"/>
          </a:xfrm>
        </p:grpSpPr>
        <p:sp>
          <p:nvSpPr>
            <p:cNvPr id="3" name="Çapraz Köşesi Kesik Dikdörtgen 2"/>
            <p:cNvSpPr/>
            <p:nvPr/>
          </p:nvSpPr>
          <p:spPr>
            <a:xfrm>
              <a:off x="1721007" y="741991"/>
              <a:ext cx="4291531" cy="506611"/>
            </a:xfrm>
            <a:prstGeom prst="snip2DiagRect">
              <a:avLst>
                <a:gd name="adj1" fmla="val 0"/>
                <a:gd name="adj2" fmla="val 5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1023602"/>
              <a:endParaRPr lang="tr-TR">
                <a:solidFill>
                  <a:prstClr val="black"/>
                </a:solidFill>
              </a:endParaRPr>
            </a:p>
          </p:txBody>
        </p:sp>
        <p:grpSp>
          <p:nvGrpSpPr>
            <p:cNvPr id="13" name="Grup 12"/>
            <p:cNvGrpSpPr/>
            <p:nvPr/>
          </p:nvGrpSpPr>
          <p:grpSpPr>
            <a:xfrm rot="10800000" flipH="1" flipV="1">
              <a:off x="1614793" y="614014"/>
              <a:ext cx="3333387" cy="634587"/>
              <a:chOff x="-25142" y="-103243"/>
              <a:chExt cx="4619368" cy="601102"/>
            </a:xfrm>
          </p:grpSpPr>
          <p:sp>
            <p:nvSpPr>
              <p:cNvPr id="16" name="Dikdörtgen 15"/>
              <p:cNvSpPr>
                <a:spLocks noChangeArrowheads="1"/>
              </p:cNvSpPr>
              <p:nvPr/>
            </p:nvSpPr>
            <p:spPr bwMode="auto">
              <a:xfrm>
                <a:off x="2339976" y="-28442"/>
                <a:ext cx="2254250" cy="526301"/>
              </a:xfrm>
              <a:prstGeom prst="rect">
                <a:avLst/>
              </a:prstGeom>
              <a:noFill/>
              <a:ln w="12700">
                <a:noFill/>
                <a:miter lim="800000"/>
                <a:headEnd/>
                <a:tailEnd/>
              </a:ln>
            </p:spPr>
            <p:txBody>
              <a:bodyPr rot="0" vert="horz" wrap="square" lIns="182880" tIns="45720" rIns="182880" bIns="45720" anchor="ctr" anchorCtr="0" upright="1">
                <a:noAutofit/>
              </a:bodyPr>
              <a:lstStyle/>
              <a:p>
                <a:pPr defTabSz="1023602">
                  <a:defRPr/>
                </a:pPr>
                <a:r>
                  <a:rPr lang="tr-TR" sz="12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kern="0">
                  <a:solidFill>
                    <a:sysClr val="windowText" lastClr="000000"/>
                  </a:solidFill>
                  <a:ea typeface="Times New Roman" panose="02020603050405020304" pitchFamily="18" charset="0"/>
                  <a:cs typeface="Times New Roman" panose="02020603050405020304" pitchFamily="18" charset="0"/>
                </a:endParaRPr>
              </a:p>
            </p:txBody>
          </p:sp>
          <p:sp>
            <p:nvSpPr>
              <p:cNvPr id="17" name="Dikdörtgen 16"/>
              <p:cNvSpPr>
                <a:spLocks noChangeArrowheads="1"/>
              </p:cNvSpPr>
              <p:nvPr/>
            </p:nvSpPr>
            <p:spPr bwMode="auto">
              <a:xfrm>
                <a:off x="-25142" y="-103243"/>
                <a:ext cx="3900539" cy="474752"/>
              </a:xfrm>
              <a:prstGeom prst="rect">
                <a:avLst/>
              </a:prstGeom>
              <a:noFill/>
              <a:ln w="12700">
                <a:noFill/>
                <a:miter lim="800000"/>
                <a:headEnd/>
                <a:tailEnd/>
              </a:ln>
            </p:spPr>
            <p:txBody>
              <a:bodyPr rot="0" vert="horz" wrap="square" lIns="182880" tIns="45720" rIns="182880" bIns="45720" anchor="ctr" anchorCtr="0" upright="1">
                <a:noAutofit/>
              </a:bodyPr>
              <a:lstStyle/>
              <a:p>
                <a:pPr defTabSz="1023602">
                  <a:defRPr/>
                </a:pPr>
                <a:r>
                  <a:rPr lang="tr-TR" sz="16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SUNUŞ</a:t>
                </a:r>
                <a:endParaRPr lang="tr-TR" sz="1600" kern="0" dirty="0">
                  <a:solidFill>
                    <a:prstClr val="black"/>
                  </a:solidFill>
                  <a:ea typeface="Times New Roman" panose="02020603050405020304" pitchFamily="18" charset="0"/>
                  <a:cs typeface="Times New Roman" panose="02020603050405020304" pitchFamily="18" charset="0"/>
                </a:endParaRPr>
              </a:p>
            </p:txBody>
          </p:sp>
        </p:grpSp>
        <p:sp>
          <p:nvSpPr>
            <p:cNvPr id="2" name="Dikdörtgen 1"/>
            <p:cNvSpPr/>
            <p:nvPr/>
          </p:nvSpPr>
          <p:spPr>
            <a:xfrm>
              <a:off x="2195525" y="722940"/>
              <a:ext cx="3836489" cy="461594"/>
            </a:xfrm>
            <a:prstGeom prst="rect">
              <a:avLst/>
            </a:prstGeom>
          </p:spPr>
          <p:txBody>
            <a:bodyPr wrap="square">
              <a:spAutoFit/>
            </a:bodyPr>
            <a:lstStyle/>
            <a:p>
              <a:pPr algn="r" defTabSz="1023602"/>
              <a:r>
                <a:rPr lang="tr-TR" sz="1200" b="1" dirty="0" smtClean="0">
                  <a:solidFill>
                    <a:prstClr val="black"/>
                  </a:solidFill>
                  <a:cs typeface="Times New Roman" pitchFamily="18" charset="0"/>
                </a:rPr>
                <a:t>RIZA ARINMIŞ</a:t>
              </a:r>
              <a:endParaRPr lang="tr-TR" sz="1200" b="1" dirty="0">
                <a:solidFill>
                  <a:prstClr val="black"/>
                </a:solidFill>
                <a:cs typeface="Times New Roman" pitchFamily="18" charset="0"/>
              </a:endParaRPr>
            </a:p>
            <a:p>
              <a:pPr algn="r" defTabSz="1023602"/>
              <a:r>
                <a:rPr lang="tr-TR" sz="1200" b="1" dirty="0">
                  <a:cs typeface="Times New Roman" pitchFamily="18" charset="0"/>
                </a:rPr>
                <a:t>Okul Müdürü</a:t>
              </a:r>
              <a:endParaRPr lang="tr-TR" sz="1200" dirty="0">
                <a:solidFill>
                  <a:prstClr val="black"/>
                </a:solidFill>
                <a:ea typeface="TimesNewRomanPSMT"/>
                <a:cs typeface="Times New Roman" pitchFamily="18" charset="0"/>
              </a:endParaRPr>
            </a:p>
          </p:txBody>
        </p:sp>
      </p:grpSp>
      <p:sp>
        <p:nvSpPr>
          <p:cNvPr id="14" name="Metin kutusu 13"/>
          <p:cNvSpPr txBox="1"/>
          <p:nvPr/>
        </p:nvSpPr>
        <p:spPr>
          <a:xfrm>
            <a:off x="4966561" y="9556800"/>
            <a:ext cx="2133539" cy="269442"/>
          </a:xfrm>
          <a:prstGeom prst="rect">
            <a:avLst/>
          </a:prstGeom>
          <a:noFill/>
        </p:spPr>
        <p:txBody>
          <a:bodyPr wrap="square" lIns="91007" tIns="45527" rIns="91007" bIns="45527" rtlCol="0">
            <a:spAutoFit/>
          </a:bodyPr>
          <a:lstStyle/>
          <a:p>
            <a:pPr algn="r" defTabSz="1023602"/>
            <a:r>
              <a:rPr lang="tr-TR" sz="1100" b="1" dirty="0" smtClean="0">
                <a:solidFill>
                  <a:prstClr val="black"/>
                </a:solidFill>
                <a:effectLst>
                  <a:outerShdw blurRad="38100" dist="38100" dir="2700000" algn="tl">
                    <a:srgbClr val="000000">
                      <a:alpha val="43137"/>
                    </a:srgbClr>
                  </a:outerShdw>
                </a:effectLst>
              </a:rPr>
              <a:t>RIZA ARINMIŞ</a:t>
            </a:r>
            <a:endParaRPr lang="tr-TR" sz="1100" b="1" dirty="0">
              <a:solidFill>
                <a:prstClr val="black"/>
              </a:solidFill>
              <a:effectLst>
                <a:outerShdw blurRad="38100" dist="38100" dir="2700000" algn="tl">
                  <a:srgbClr val="000000">
                    <a:alpha val="43137"/>
                  </a:srgbClr>
                </a:outerShdw>
              </a:effectLst>
            </a:endParaRPr>
          </a:p>
        </p:txBody>
      </p:sp>
      <p:sp>
        <p:nvSpPr>
          <p:cNvPr id="15" name="Metin kutusu 14"/>
          <p:cNvSpPr txBox="1"/>
          <p:nvPr/>
        </p:nvSpPr>
        <p:spPr>
          <a:xfrm>
            <a:off x="4966561" y="9823601"/>
            <a:ext cx="2133539" cy="261220"/>
          </a:xfrm>
          <a:prstGeom prst="rect">
            <a:avLst/>
          </a:prstGeom>
          <a:noFill/>
        </p:spPr>
        <p:txBody>
          <a:bodyPr wrap="square" lIns="91007" tIns="45527" rIns="91007" bIns="45527" rtlCol="0">
            <a:spAutoFit/>
          </a:bodyPr>
          <a:lstStyle/>
          <a:p>
            <a:pPr algn="r" defTabSz="1023602"/>
            <a:r>
              <a:rPr lang="tr-TR" sz="1100" b="1" dirty="0">
                <a:cs typeface="Times New Roman" pitchFamily="18" charset="0"/>
              </a:rPr>
              <a:t>Okul Müdürü</a:t>
            </a:r>
            <a:endParaRPr lang="tr-TR" sz="1100" b="1" dirty="0">
              <a:solidFill>
                <a:prstClr val="black"/>
              </a:solidFill>
              <a:effectLst>
                <a:outerShdw blurRad="38100" dist="38100" dir="2700000" algn="tl">
                  <a:srgbClr val="000000">
                    <a:alpha val="43137"/>
                  </a:srgbClr>
                </a:outerShdw>
              </a:effectLst>
            </a:endParaRPr>
          </a:p>
        </p:txBody>
      </p:sp>
      <p:sp>
        <p:nvSpPr>
          <p:cNvPr id="18" name="Metin kutusu 17">
            <a:extLst>
              <a:ext uri="{FF2B5EF4-FFF2-40B4-BE49-F238E27FC236}">
                <a16:creationId xmlns:a16="http://schemas.microsoft.com/office/drawing/2014/main" xmlns="" id="{67240972-A369-43C8-BEA1-A9E701298AB0}"/>
              </a:ext>
            </a:extLst>
          </p:cNvPr>
          <p:cNvSpPr txBox="1"/>
          <p:nvPr/>
        </p:nvSpPr>
        <p:spPr>
          <a:xfrm>
            <a:off x="0" y="9077334"/>
            <a:ext cx="462229" cy="307777"/>
          </a:xfrm>
          <a:prstGeom prst="rect">
            <a:avLst/>
          </a:prstGeom>
          <a:noFill/>
        </p:spPr>
        <p:txBody>
          <a:bodyPr wrap="square" rtlCol="0">
            <a:spAutoFit/>
          </a:bodyPr>
          <a:lstStyle/>
          <a:p>
            <a:r>
              <a:rPr lang="tr-TR" sz="1400" b="1" dirty="0"/>
              <a:t>V</a:t>
            </a:r>
          </a:p>
        </p:txBody>
      </p:sp>
      <p:sp>
        <p:nvSpPr>
          <p:cNvPr id="20" name="Dikdörtgen 19">
            <a:extLst>
              <a:ext uri="{FF2B5EF4-FFF2-40B4-BE49-F238E27FC236}">
                <a16:creationId xmlns:a16="http://schemas.microsoft.com/office/drawing/2014/main" xmlns="" id="{3E23F5EF-F3EA-4BBE-8DF3-F1C65C1D240B}"/>
              </a:ext>
            </a:extLst>
          </p:cNvPr>
          <p:cNvSpPr/>
          <p:nvPr/>
        </p:nvSpPr>
        <p:spPr>
          <a:xfrm>
            <a:off x="600501" y="3848669"/>
            <a:ext cx="6728346" cy="5816977"/>
          </a:xfrm>
          <a:prstGeom prst="rect">
            <a:avLst/>
          </a:prstGeom>
        </p:spPr>
        <p:txBody>
          <a:bodyPr wrap="square">
            <a:spAutoFit/>
          </a:bodyPr>
          <a:lstStyle/>
          <a:p>
            <a:r>
              <a:rPr lang="tr-TR" sz="1200" dirty="0" smtClean="0"/>
              <a:t>	Geçmişten </a:t>
            </a:r>
            <a:r>
              <a:rPr lang="tr-TR" sz="1200" dirty="0"/>
              <a:t>günümüze gelirken var olan yaratıcılığın getirdiği teknolojik ve sosyal anlamda gelişmişliğin ulaştığı hız, artık kaçınılmazları da önümüze sererek kendini göstermektedir. Güçlü ekonomik ve sosyal yapı, güçlü bir ülke olmanın ve tüm değişikliklerde dimdik ayakta durabilmenin kaçınılmazlığı da oldukça büyük önem taşımaktadır. Gelişen ve sürekliliği izlenebilen, bilgi ve planlama temellerine dayanan güçlü bir yaşam standardı ve ekonomik yapı; stratejik amaçlar, hedefler ve planlanmış zaman diliminde gerçekleşecek uygulama faaliyetleri ile (STRATEJİK PLAN) oluşabilmektedir.</a:t>
            </a:r>
          </a:p>
          <a:p>
            <a:r>
              <a:rPr lang="tr-TR" sz="1200" dirty="0"/>
              <a:t>                </a:t>
            </a:r>
            <a:r>
              <a:rPr lang="tr-TR" sz="1200" dirty="0" smtClean="0"/>
              <a:t>    Okulumuz </a:t>
            </a:r>
            <a:r>
              <a:rPr lang="tr-TR" sz="1200" dirty="0"/>
              <a:t>misyon, vizyon ve stratejik planını ilk olarak </a:t>
            </a:r>
            <a:r>
              <a:rPr lang="tr-TR" sz="1200" dirty="0" smtClean="0"/>
              <a:t>2021 </a:t>
            </a:r>
            <a:r>
              <a:rPr lang="tr-TR" sz="1200" dirty="0"/>
              <a:t>yılında belirlemiştir. Okulumuz, daha iyi bir eğitim seviyesine ulaşmak düşüncesiyle Sürekli yenilenmeyi ve kalite kültürünü kendisine ilke edinmeyi amaçlamaktadır. Okulumuz </a:t>
            </a:r>
            <a:r>
              <a:rPr lang="tr-TR" sz="1200" dirty="0" smtClean="0"/>
              <a:t>2021/2023 </a:t>
            </a:r>
            <a:r>
              <a:rPr lang="tr-TR" sz="1200" dirty="0"/>
              <a:t>stratejik planı hazırlanmıştır. Kalite kültürü oluşturmak için eğitim ve öğretim başta olmak üzere insan kaynakları ve kurumsallaşma, sosyal faaliyetler,  alt yapı, toplumla ilişkiler ve kurumlar arası ilişkileri kapsayan </a:t>
            </a:r>
            <a:r>
              <a:rPr lang="tr-TR" sz="1200" dirty="0" smtClean="0"/>
              <a:t>2021-2023 </a:t>
            </a:r>
            <a:r>
              <a:rPr lang="tr-TR" sz="1200" dirty="0"/>
              <a:t>stratejik planı hazırlanmıştır. </a:t>
            </a:r>
          </a:p>
          <a:p>
            <a:r>
              <a:rPr lang="tr-TR" sz="1200" dirty="0"/>
              <a:t>                </a:t>
            </a:r>
            <a:r>
              <a:rPr lang="tr-TR" sz="1200" dirty="0" smtClean="0"/>
              <a:t>ŞEHİT SAMET ÜSTÜNER ORTAOKULU olarak </a:t>
            </a:r>
            <a:r>
              <a:rPr lang="tr-TR" sz="1200" dirty="0"/>
              <a:t>en büyük amacımız yalnızca ilköğretim mezunu çocuklar yetiştirmek değil, girdikleri her türlü ortamda çevresindekilere ışık tutan, hayata hazır, hayatı aydınlatan, bizleri daha da ileriye götürecek nesiller yetiştirmektir. İdare ve öğretmen kadrosuyla bizler çağa ayak uydurmuş, yeniliklere açık, Türkiye Cumhuriyetini daha da yükseltecek gençler yetiştirmeyi ilke edinmiş bulunmaktayız</a:t>
            </a:r>
            <a:r>
              <a:rPr lang="tr-TR" sz="1200" dirty="0" smtClean="0"/>
              <a:t>.         </a:t>
            </a:r>
            <a:endParaRPr lang="tr-TR" sz="1200" dirty="0"/>
          </a:p>
          <a:p>
            <a:r>
              <a:rPr lang="tr-TR" sz="1200" dirty="0"/>
              <a:t>        </a:t>
            </a:r>
            <a:r>
              <a:rPr lang="tr-TR" sz="1200" dirty="0" smtClean="0"/>
              <a:t>       ŞEHİT SAMET ÜSTÜNER ORTAOKULU stratejik </a:t>
            </a:r>
            <a:r>
              <a:rPr lang="tr-TR" sz="1200" dirty="0"/>
              <a:t>planlama çalışmasına önce durum tespiti,  yani okulun SWOT analizi yapılarak başlanmıştır. SWOT analizi tüm idari personelin ve öğretmenlerin katılımıyla uzun süren bir çalışma sonucu ilk şeklini almış, varılan genel sonuçların sadeleştirilmesi ise Okul yönetimi ile öğretmenlerden den oluşan beş kişilik bir kurul tarafından yapılmıştır. Daha sonra SWOT sonuçlarına göre stratejik planlama aşamasına geçilmiştir. Bu süreçte okulun amaçları, hedefleri, hedeflere ulaşmak için gerekli stratejiler, eylem planı ve sonuçta başarı veya başarısızlığın göstergeleri ortaya konulmuştur. Denilebilir ki SWOT analizi bir kilometre taşıdır okulumuzun bugünkü resmidir ve stratejik planlama ise bugünden yarına nasıl hazırlanmamız gerektiğine dair kalıcı bir belgedir. Stratejik Plan' da belirlenen hedeflerimizi ne ölçüde gerçekleştirdiğimiz, plan dönemi içindeki her yılsonunda gözden geçirilecek ve gereken revizyonlar yapılacaktır</a:t>
            </a:r>
            <a:r>
              <a:rPr lang="tr-TR" sz="1200" dirty="0" smtClean="0"/>
              <a:t>.             </a:t>
            </a:r>
            <a:endParaRPr lang="tr-TR" sz="1200" dirty="0"/>
          </a:p>
          <a:p>
            <a:r>
              <a:rPr lang="tr-TR" sz="1200" dirty="0" smtClean="0"/>
              <a:t>              ŞEHİT SAMET ÜSTÜNER ORTAOKULU Stratejik </a:t>
            </a:r>
            <a:r>
              <a:rPr lang="tr-TR" sz="1200" dirty="0"/>
              <a:t>Planı (</a:t>
            </a:r>
            <a:r>
              <a:rPr lang="tr-TR" sz="1200" dirty="0" smtClean="0"/>
              <a:t>2021-2023</a:t>
            </a:r>
            <a:r>
              <a:rPr lang="tr-TR" sz="1200" dirty="0"/>
              <a:t>)’da belirtilen amaç ve hedeflere ulaşmamızın Okulumuzun gelişme ve kurumsallaşma süreçlerine önemli katkılar sağlayacağına inanmaktayız.</a:t>
            </a:r>
          </a:p>
          <a:p>
            <a:r>
              <a:rPr lang="tr-TR" sz="1200" dirty="0"/>
              <a:t>           </a:t>
            </a:r>
            <a:r>
              <a:rPr lang="tr-TR" sz="1200" dirty="0" smtClean="0"/>
              <a:t>        </a:t>
            </a:r>
            <a:r>
              <a:rPr lang="tr-TR" sz="1200" dirty="0"/>
              <a:t>Planın hazırlanmasında emeği geçen Strateji Yönetim </a:t>
            </a:r>
            <a:r>
              <a:rPr lang="tr-TR" sz="1200" dirty="0" err="1"/>
              <a:t>Ekibi’ne</a:t>
            </a:r>
            <a:r>
              <a:rPr lang="tr-TR" sz="1200" dirty="0"/>
              <a:t>, öğretmen, öğrenci ve velilerimize teşekkür ederim.</a:t>
            </a:r>
          </a:p>
        </p:txBody>
      </p:sp>
      <p:sp>
        <p:nvSpPr>
          <p:cNvPr id="22" name="Yuvarlatılmış Dikdörtgen 11">
            <a:extLst>
              <a:ext uri="{FF2B5EF4-FFF2-40B4-BE49-F238E27FC236}">
                <a16:creationId xmlns:a16="http://schemas.microsoft.com/office/drawing/2014/main" xmlns="" id="{6C6BED7A-EE06-439A-A71B-DDB055499F0E}"/>
              </a:ext>
            </a:extLst>
          </p:cNvPr>
          <p:cNvSpPr/>
          <p:nvPr/>
        </p:nvSpPr>
        <p:spPr>
          <a:xfrm>
            <a:off x="1363638" y="990071"/>
            <a:ext cx="5094514" cy="2664661"/>
          </a:xfrm>
          <a:prstGeom prst="roundRect">
            <a:avLst/>
          </a:prstGeom>
          <a:noFill/>
          <a:ln>
            <a:solidFill>
              <a:srgbClr val="41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xmlns="" id="{3383322F-CFAA-4D40-8BBB-364DF744DF5B}"/>
              </a:ext>
            </a:extLst>
          </p:cNvPr>
          <p:cNvPicPr>
            <a:picLocks noChangeAspect="1"/>
          </p:cNvPicPr>
          <p:nvPr/>
        </p:nvPicPr>
        <p:blipFill>
          <a:blip r:embed="rId4"/>
          <a:stretch>
            <a:fillRect/>
          </a:stretch>
        </p:blipFill>
        <p:spPr>
          <a:xfrm>
            <a:off x="2699657" y="1042378"/>
            <a:ext cx="2161948" cy="2612354"/>
          </a:xfrm>
          <a:prstGeom prst="rect">
            <a:avLst/>
          </a:prstGeom>
        </p:spPr>
      </p:pic>
    </p:spTree>
    <p:extLst>
      <p:ext uri="{BB962C8B-B14F-4D97-AF65-F5344CB8AC3E}">
        <p14:creationId xmlns:p14="http://schemas.microsoft.com/office/powerpoint/2010/main" xmlns="" val="7786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891546" y="49664"/>
            <a:ext cx="1200200" cy="421718"/>
          </a:xfrm>
          <a:prstGeom prst="rect">
            <a:avLst/>
          </a:prstGeom>
          <a:noFill/>
        </p:spPr>
        <p:txBody>
          <a:bodyPr wrap="square" lIns="102272" tIns="51144" rIns="102272" bIns="51144" rtlCol="0">
            <a:spAutoFit/>
          </a:bodyPr>
          <a:lstStyle/>
          <a:p>
            <a:r>
              <a:rPr lang="tr-TR" b="1" dirty="0">
                <a:solidFill>
                  <a:prstClr val="white"/>
                </a:solidFill>
              </a:rPr>
              <a:t>Sayfa No</a:t>
            </a:r>
          </a:p>
        </p:txBody>
      </p:sp>
      <p:grpSp>
        <p:nvGrpSpPr>
          <p:cNvPr id="12" name="Grup 11"/>
          <p:cNvGrpSpPr/>
          <p:nvPr/>
        </p:nvGrpSpPr>
        <p:grpSpPr>
          <a:xfrm>
            <a:off x="503324" y="358642"/>
            <a:ext cx="6511693" cy="734170"/>
            <a:chOff x="183515" y="85662"/>
            <a:chExt cx="6674485" cy="734059"/>
          </a:xfrm>
        </p:grpSpPr>
        <p:sp>
          <p:nvSpPr>
            <p:cNvPr id="17" name="Çapraz Şerit 16"/>
            <p:cNvSpPr/>
            <p:nvPr/>
          </p:nvSpPr>
          <p:spPr>
            <a:xfrm rot="18755936">
              <a:off x="300355" y="198692"/>
              <a:ext cx="537845" cy="523875"/>
            </a:xfrm>
            <a:prstGeom prst="diagStripe">
              <a:avLst>
                <a:gd name="adj" fmla="val 0"/>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3764"/>
              <a:endParaRPr lang="tr-TR">
                <a:solidFill>
                  <a:prstClr val="black"/>
                </a:solidFill>
              </a:endParaRPr>
            </a:p>
          </p:txBody>
        </p:sp>
        <p:sp>
          <p:nvSpPr>
            <p:cNvPr id="18" name="Çapraz Şerit 17"/>
            <p:cNvSpPr/>
            <p:nvPr/>
          </p:nvSpPr>
          <p:spPr>
            <a:xfrm rot="7759180">
              <a:off x="6219790" y="311722"/>
              <a:ext cx="540385" cy="475614"/>
            </a:xfrm>
            <a:prstGeom prst="diagStripe">
              <a:avLst>
                <a:gd name="adj" fmla="val 1565"/>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3764"/>
              <a:endParaRPr lang="tr-TR">
                <a:solidFill>
                  <a:prstClr val="black"/>
                </a:solidFill>
              </a:endParaRPr>
            </a:p>
          </p:txBody>
        </p:sp>
        <p:sp>
          <p:nvSpPr>
            <p:cNvPr id="19" name="Dikdörtgen 18"/>
            <p:cNvSpPr/>
            <p:nvPr/>
          </p:nvSpPr>
          <p:spPr>
            <a:xfrm>
              <a:off x="183515" y="85662"/>
              <a:ext cx="6674485" cy="40259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764">
                <a:lnSpc>
                  <a:spcPct val="115000"/>
                </a:lnSpc>
                <a:spcAft>
                  <a:spcPts val="1000"/>
                </a:spcAft>
              </a:pPr>
              <a:r>
                <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İÇİNDEKİLER</a:t>
              </a:r>
            </a:p>
          </p:txBody>
        </p:sp>
      </p:grpSp>
      <p:sp>
        <p:nvSpPr>
          <p:cNvPr id="11" name="Metin kutusu 10">
            <a:extLst>
              <a:ext uri="{FF2B5EF4-FFF2-40B4-BE49-F238E27FC236}">
                <a16:creationId xmlns:a16="http://schemas.microsoft.com/office/drawing/2014/main" xmlns="" id="{357BB15A-69E6-4D99-823D-FAB8B842E9CA}"/>
              </a:ext>
            </a:extLst>
          </p:cNvPr>
          <p:cNvSpPr txBox="1"/>
          <p:nvPr/>
        </p:nvSpPr>
        <p:spPr>
          <a:xfrm>
            <a:off x="0" y="9077334"/>
            <a:ext cx="462229" cy="307777"/>
          </a:xfrm>
          <a:prstGeom prst="rect">
            <a:avLst/>
          </a:prstGeom>
          <a:noFill/>
        </p:spPr>
        <p:txBody>
          <a:bodyPr wrap="square" rtlCol="0">
            <a:spAutoFit/>
          </a:bodyPr>
          <a:lstStyle/>
          <a:p>
            <a:r>
              <a:rPr lang="tr-TR" sz="1400" b="1" dirty="0"/>
              <a:t>VI</a:t>
            </a:r>
          </a:p>
        </p:txBody>
      </p:sp>
      <p:graphicFrame>
        <p:nvGraphicFramePr>
          <p:cNvPr id="2" name="Tablo 1"/>
          <p:cNvGraphicFramePr>
            <a:graphicFrameLocks noGrp="1"/>
          </p:cNvGraphicFramePr>
          <p:nvPr>
            <p:extLst>
              <p:ext uri="{D42A27DB-BD31-4B8C-83A1-F6EECF244321}">
                <p14:modId xmlns:p14="http://schemas.microsoft.com/office/powerpoint/2010/main" xmlns="" val="2092979987"/>
              </p:ext>
            </p:extLst>
          </p:nvPr>
        </p:nvGraphicFramePr>
        <p:xfrm>
          <a:off x="960921" y="926061"/>
          <a:ext cx="5705025" cy="8988482"/>
        </p:xfrm>
        <a:graphic>
          <a:graphicData uri="http://schemas.openxmlformats.org/drawingml/2006/table">
            <a:tbl>
              <a:tblPr/>
              <a:tblGrid>
                <a:gridCol w="4942767">
                  <a:extLst>
                    <a:ext uri="{9D8B030D-6E8A-4147-A177-3AD203B41FA5}">
                      <a16:colId xmlns:a16="http://schemas.microsoft.com/office/drawing/2014/main" xmlns="" val="144980587"/>
                    </a:ext>
                  </a:extLst>
                </a:gridCol>
                <a:gridCol w="762258">
                  <a:extLst>
                    <a:ext uri="{9D8B030D-6E8A-4147-A177-3AD203B41FA5}">
                      <a16:colId xmlns:a16="http://schemas.microsoft.com/office/drawing/2014/main" xmlns="" val="3390400151"/>
                    </a:ext>
                  </a:extLst>
                </a:gridCol>
              </a:tblGrid>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Sunuş</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ctr" fontAlgn="b"/>
                      <a:r>
                        <a:rPr lang="tr-TR" sz="1100" b="1" i="0" u="none" strike="noStrike" dirty="0">
                          <a:solidFill>
                            <a:srgbClr val="000000"/>
                          </a:solidFill>
                          <a:effectLst/>
                          <a:latin typeface="Calibri" panose="020F0502020204030204" pitchFamily="34" charset="0"/>
                        </a:rPr>
                        <a:t>V</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82459489"/>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a:solidFill>
                            <a:srgbClr val="000000"/>
                          </a:solidFill>
                          <a:effectLst/>
                          <a:latin typeface="Calibri" panose="020F0502020204030204" pitchFamily="34" charset="0"/>
                          <a:ea typeface="SimSun" panose="02010600030101010101" pitchFamily="2" charset="-122"/>
                        </a:rPr>
                        <a:t>İçindekiler</a:t>
                      </a:r>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ctr" fontAlgn="b"/>
                      <a:r>
                        <a:rPr lang="tr-TR" sz="1100" b="1" i="0" u="none" strike="noStrike" dirty="0">
                          <a:solidFill>
                            <a:srgbClr val="000000"/>
                          </a:solidFill>
                          <a:effectLst/>
                          <a:latin typeface="Calibri" panose="020F0502020204030204" pitchFamily="34" charset="0"/>
                        </a:rPr>
                        <a:t>VI</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3596123"/>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ctr" fontAlgn="b"/>
                      <a:r>
                        <a:rPr lang="tr-TR" sz="1100" b="1" i="0" u="none" strike="noStrike" dirty="0">
                          <a:solidFill>
                            <a:srgbClr val="000000"/>
                          </a:solidFill>
                          <a:effectLst/>
                          <a:latin typeface="Calibri" panose="020F0502020204030204" pitchFamily="34" charset="0"/>
                          <a:ea typeface="SimSun" panose="02010600030101010101" pitchFamily="2" charset="-122"/>
                        </a:rPr>
                        <a:t>BÖLÜM I: GİRİŞ ve PLAN HAZIRLIK SÜRECİ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1032555"/>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ctr" fontAlgn="b"/>
                      <a:r>
                        <a:rPr lang="tr-TR" sz="1100" b="1" i="0" u="none" strike="noStrike" dirty="0">
                          <a:solidFill>
                            <a:srgbClr val="000000"/>
                          </a:solidFill>
                          <a:effectLst/>
                          <a:latin typeface="Calibri" panose="020F0502020204030204" pitchFamily="34" charset="0"/>
                          <a:ea typeface="SimSun" panose="02010600030101010101" pitchFamily="2" charset="-122"/>
                        </a:rPr>
                        <a:t>BÖLÜM II: DURUM ANALİZİ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07487746"/>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TARİHSEL GELİŞİM</a:t>
                      </a:r>
                      <a:endParaRPr lang="tr-TR" sz="1100" b="1" i="0" u="none" strike="noStrike" dirty="0">
                        <a:solidFill>
                          <a:srgbClr val="000000"/>
                        </a:solidFill>
                        <a:effectLst/>
                        <a:latin typeface="Calibri" panose="020F0502020204030204" pitchFamily="34" charset="0"/>
                        <a:ea typeface="SimSun" panose="02010600030101010101" pitchFamily="2" charset="-122"/>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15056262"/>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Okulun Mevcut Durumu: Temel İstatistikler</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76105840"/>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PAYDAŞ ANALİZİ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22890708"/>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GZFT (Güçlü, Zayıf, Fırsat, Tehdit) Analizi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6329462"/>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Gelişim ve Sorun Alanları</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6385671"/>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algn="ctr" defTabSz="1022845" rtl="0" eaLnBrk="1" fontAlgn="b" latinLnBrk="0" hangingPunct="1"/>
                      <a:r>
                        <a:rPr lang="tr-TR" sz="1100" b="1" i="0" u="none" strike="noStrike" kern="1200" dirty="0">
                          <a:solidFill>
                            <a:srgbClr val="000000"/>
                          </a:solidFill>
                          <a:effectLst/>
                          <a:latin typeface="Calibri" panose="020F0502020204030204" pitchFamily="34" charset="0"/>
                          <a:ea typeface="SimSun" panose="02010600030101010101" pitchFamily="2" charset="-122"/>
                          <a:cs typeface="+mn-cs"/>
                        </a:rPr>
                        <a:t>BÖLÜM III: MİSYON, VİZYON VE TEMEL DEĞERLER</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65162013"/>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MİSYONUMUZ </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19</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52906191"/>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VİZYONUMUZ </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19</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5512201"/>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TEMEL DEĞERLERİMİZ </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19</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74809700"/>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algn="ctr" defTabSz="1022845" rtl="0" eaLnBrk="1" fontAlgn="b" latinLnBrk="0" hangingPunct="1"/>
                      <a:r>
                        <a:rPr lang="tr-TR" sz="1100" b="1" i="0" u="none" strike="noStrike" kern="1200" dirty="0">
                          <a:solidFill>
                            <a:srgbClr val="000000"/>
                          </a:solidFill>
                          <a:effectLst/>
                          <a:latin typeface="Calibri" panose="020F0502020204030204" pitchFamily="34" charset="0"/>
                          <a:ea typeface="SimSun" panose="02010600030101010101" pitchFamily="2" charset="-122"/>
                          <a:cs typeface="+mn-cs"/>
                        </a:rPr>
                        <a:t>BÖLÜM IV: AMAÇ, HEDEF VE EYLEMLER</a:t>
                      </a: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20</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4174350"/>
                  </a:ext>
                </a:extLst>
              </a:tr>
              <a:tr h="1419234">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STRATEJİK PLAN GENEL TABLOSU</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21</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45665474"/>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algn="ctr" defTabSz="1022845" rtl="0" eaLnBrk="1" fontAlgn="b" latinLnBrk="0" hangingPunct="1"/>
                      <a:r>
                        <a:rPr lang="tr-TR" sz="1100" b="1" i="0" u="none" strike="noStrike" kern="1200" dirty="0" smtClean="0">
                          <a:solidFill>
                            <a:srgbClr val="000000"/>
                          </a:solidFill>
                          <a:effectLst/>
                          <a:latin typeface="Calibri" panose="020F0502020204030204" pitchFamily="34" charset="0"/>
                          <a:ea typeface="SimSun" panose="02010600030101010101" pitchFamily="2" charset="-122"/>
                          <a:cs typeface="+mn-cs"/>
                        </a:rPr>
                        <a:t>BÖLÜM V: MALİYETLENDİRME</a:t>
                      </a:r>
                      <a:endParaRPr lang="tr-TR" sz="1100" b="1" i="0" u="none" strike="noStrike" kern="1200" dirty="0">
                        <a:solidFill>
                          <a:srgbClr val="000000"/>
                        </a:solidFill>
                        <a:effectLst/>
                        <a:latin typeface="Calibri" panose="020F0502020204030204" pitchFamily="34" charset="0"/>
                        <a:ea typeface="SimSun" panose="02010600030101010101" pitchFamily="2" charset="-122"/>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28</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23841341"/>
                  </a:ext>
                </a:extLst>
              </a:tr>
              <a:tr h="473078">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algn="ctr" defTabSz="1022845" rtl="0" eaLnBrk="1" fontAlgn="b" latinLnBrk="0" hangingPunct="1"/>
                      <a:r>
                        <a:rPr lang="tr-TR" sz="1100" b="1" i="0" u="none" strike="noStrike" kern="1200" dirty="0" smtClean="0">
                          <a:solidFill>
                            <a:srgbClr val="000000"/>
                          </a:solidFill>
                          <a:effectLst/>
                          <a:latin typeface="Calibri" panose="020F0502020204030204" pitchFamily="34" charset="0"/>
                          <a:ea typeface="SimSun" panose="02010600030101010101" pitchFamily="2" charset="-122"/>
                          <a:cs typeface="+mn-cs"/>
                        </a:rPr>
                        <a:t>BÖLÜM VI: İZLEME DEĞERLENDİRME</a:t>
                      </a:r>
                      <a:endParaRPr lang="tr-TR" sz="1100" b="1" i="0" u="none" strike="noStrike" kern="1200" dirty="0">
                        <a:solidFill>
                          <a:srgbClr val="000000"/>
                        </a:solidFill>
                        <a:effectLst/>
                        <a:latin typeface="Calibri" panose="020F0502020204030204" pitchFamily="34" charset="0"/>
                        <a:ea typeface="SimSun" panose="02010600030101010101" pitchFamily="2" charset="-122"/>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22845" rtl="0" eaLnBrk="1" latinLnBrk="0" hangingPunct="1">
                        <a:defRPr sz="2000" kern="1200">
                          <a:solidFill>
                            <a:schemeClr val="tx1"/>
                          </a:solidFill>
                        </a:defRPr>
                      </a:lvl1pPr>
                      <a:lvl2pPr marL="511410" algn="l" defTabSz="1022845" rtl="0" eaLnBrk="1" latinLnBrk="0" hangingPunct="1">
                        <a:defRPr sz="2000" kern="1200">
                          <a:solidFill>
                            <a:schemeClr val="tx1"/>
                          </a:solidFill>
                        </a:defRPr>
                      </a:lvl2pPr>
                      <a:lvl3pPr marL="1022845" algn="l" defTabSz="1022845" rtl="0" eaLnBrk="1" latinLnBrk="0" hangingPunct="1">
                        <a:defRPr sz="2000" kern="1200">
                          <a:solidFill>
                            <a:schemeClr val="tx1"/>
                          </a:solidFill>
                        </a:defRPr>
                      </a:lvl3pPr>
                      <a:lvl4pPr marL="1534272" algn="l" defTabSz="1022845" rtl="0" eaLnBrk="1" latinLnBrk="0" hangingPunct="1">
                        <a:defRPr sz="2000" kern="1200">
                          <a:solidFill>
                            <a:schemeClr val="tx1"/>
                          </a:solidFill>
                        </a:defRPr>
                      </a:lvl4pPr>
                      <a:lvl5pPr marL="2045681" algn="l" defTabSz="1022845" rtl="0" eaLnBrk="1" latinLnBrk="0" hangingPunct="1">
                        <a:defRPr sz="2000" kern="1200">
                          <a:solidFill>
                            <a:schemeClr val="tx1"/>
                          </a:solidFill>
                        </a:defRPr>
                      </a:lvl5pPr>
                      <a:lvl6pPr marL="2557106" algn="l" defTabSz="1022845" rtl="0" eaLnBrk="1" latinLnBrk="0" hangingPunct="1">
                        <a:defRPr sz="2000" kern="1200">
                          <a:solidFill>
                            <a:schemeClr val="tx1"/>
                          </a:solidFill>
                        </a:defRPr>
                      </a:lvl6pPr>
                      <a:lvl7pPr marL="3068521" algn="l" defTabSz="1022845" rtl="0" eaLnBrk="1" latinLnBrk="0" hangingPunct="1">
                        <a:defRPr sz="2000" kern="1200">
                          <a:solidFill>
                            <a:schemeClr val="tx1"/>
                          </a:solidFill>
                        </a:defRPr>
                      </a:lvl7pPr>
                      <a:lvl8pPr marL="3579934" algn="l" defTabSz="1022845" rtl="0" eaLnBrk="1" latinLnBrk="0" hangingPunct="1">
                        <a:defRPr sz="2000" kern="1200">
                          <a:solidFill>
                            <a:schemeClr val="tx1"/>
                          </a:solidFill>
                        </a:defRPr>
                      </a:lvl8pPr>
                      <a:lvl9pPr marL="4091349" algn="l" defTabSz="1022845" rtl="0" eaLnBrk="1" latinLnBrk="0" hangingPunct="1">
                        <a:defRPr sz="2000" kern="1200">
                          <a:solidFill>
                            <a:schemeClr val="tx1"/>
                          </a:solidFill>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30</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2809294"/>
                  </a:ext>
                </a:extLst>
              </a:tr>
            </a:tbl>
          </a:graphicData>
        </a:graphic>
      </p:graphicFrame>
    </p:spTree>
    <p:extLst>
      <p:ext uri="{BB962C8B-B14F-4D97-AF65-F5344CB8AC3E}">
        <p14:creationId xmlns:p14="http://schemas.microsoft.com/office/powerpoint/2010/main" xmlns="" val="156748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690"/>
            <a:ext cx="7561263" cy="104596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p:cNvSpPr>
            <a:spLocks noChangeArrowheads="1"/>
          </p:cNvSpPr>
          <p:nvPr/>
        </p:nvSpPr>
        <p:spPr bwMode="auto">
          <a:xfrm>
            <a:off x="350976" y="676485"/>
            <a:ext cx="184573" cy="400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957" tIns="45502" rIns="90957" bIns="45502" numCol="1" anchor="ctr" anchorCtr="0" compatLnSpc="1">
            <a:prstTxWarp prst="textNoShape">
              <a:avLst/>
            </a:prstTxWarp>
            <a:spAutoFit/>
          </a:bodyPr>
          <a:lstStyle/>
          <a:p>
            <a:pPr defTabSz="1023006" fontAlgn="base">
              <a:spcBef>
                <a:spcPct val="0"/>
              </a:spcBef>
              <a:spcAft>
                <a:spcPct val="0"/>
              </a:spcAft>
            </a:pPr>
            <a:endParaRPr lang="tr-TR">
              <a:solidFill>
                <a:srgbClr val="FFFFFF"/>
              </a:solidFill>
              <a:latin typeface="Arial" pitchFamily="34" charset="0"/>
              <a:cs typeface="Arial" pitchFamily="34" charset="0"/>
            </a:endParaRPr>
          </a:p>
        </p:txBody>
      </p:sp>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algn="ctr" defTabSz="1023006"/>
            <a:r>
              <a:rPr lang="tr-TR" sz="3600" b="1" spc="600" dirty="0" smtClean="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2021-2023</a:t>
            </a:r>
            <a:endPar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endParaRPr>
          </a:p>
        </p:txBody>
      </p:sp>
      <p:sp>
        <p:nvSpPr>
          <p:cNvPr id="21" name="Metin kutusu 20"/>
          <p:cNvSpPr txBox="1"/>
          <p:nvPr/>
        </p:nvSpPr>
        <p:spPr>
          <a:xfrm>
            <a:off x="1261150" y="1562576"/>
            <a:ext cx="5213626" cy="1042593"/>
          </a:xfrm>
          <a:prstGeom prst="rect">
            <a:avLst/>
          </a:prstGeom>
          <a:noFill/>
        </p:spPr>
        <p:txBody>
          <a:bodyPr wrap="square" lIns="90957" tIns="45502" rIns="90957" bIns="45502" rtlCol="0">
            <a:spAutoFit/>
          </a:bodyPr>
          <a:lstStyle/>
          <a:p>
            <a:pPr algn="ctr" defTabSz="1023006"/>
            <a:r>
              <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PLAN HAZIRLIK SÜRECİ</a:t>
            </a:r>
          </a:p>
        </p:txBody>
      </p:sp>
      <p:sp>
        <p:nvSpPr>
          <p:cNvPr id="23" name="Dikdörtgen 22"/>
          <p:cNvSpPr/>
          <p:nvPr/>
        </p:nvSpPr>
        <p:spPr>
          <a:xfrm>
            <a:off x="2268151" y="216036"/>
            <a:ext cx="3024972" cy="726304"/>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a:ln w="50800"/>
                <a:solidFill>
                  <a:srgbClr val="000000">
                    <a:shade val="50000"/>
                  </a:srgbClr>
                </a:solidFill>
                <a:latin typeface="Bookman Old Style" panose="02050604050505020204" pitchFamily="18" charset="0"/>
                <a:cs typeface="Times New Roman"/>
              </a:rPr>
              <a:t>I. 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1</a:t>
            </a:r>
          </a:p>
        </p:txBody>
      </p:sp>
      <p:pic>
        <p:nvPicPr>
          <p:cNvPr id="1026" name="Picture 2" descr="ekip Ã§alÄ±ÅmasÄ± ile ilgili gÃ¶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5266" y="3576458"/>
            <a:ext cx="3610729" cy="36107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096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4"/>
          <p:cNvSpPr/>
          <p:nvPr/>
        </p:nvSpPr>
        <p:spPr>
          <a:xfrm>
            <a:off x="459559" y="785472"/>
            <a:ext cx="6621478" cy="6452689"/>
          </a:xfrm>
          <a:prstGeom prst="rect">
            <a:avLst/>
          </a:prstGeom>
        </p:spPr>
        <p:txBody>
          <a:bodyPr wrap="square" lIns="91042" tIns="45542" rIns="91042" bIns="45542">
            <a:spAutoFit/>
          </a:bodyPr>
          <a:lstStyle/>
          <a:p>
            <a:pPr indent="180975" algn="just" defTabSz="265550">
              <a:lnSpc>
                <a:spcPts val="1600"/>
              </a:lnSpc>
            </a:pPr>
            <a:r>
              <a:rPr lang="tr-TR" sz="1200" b="1" u="sng" dirty="0">
                <a:solidFill>
                  <a:prstClr val="black"/>
                </a:solidFill>
                <a:latin typeface="Times New Roman" pitchFamily="18" charset="0"/>
                <a:cs typeface="Times New Roman" pitchFamily="18" charset="0"/>
              </a:rPr>
              <a:t>	Amaç   </a:t>
            </a:r>
            <a:r>
              <a:rPr lang="tr-TR" sz="1200" dirty="0">
                <a:solidFill>
                  <a:prstClr val="black"/>
                </a:solidFill>
                <a:latin typeface="Times New Roman" pitchFamily="18" charset="0"/>
                <a:cs typeface="Times New Roman" pitchFamily="18" charset="0"/>
              </a:rPr>
              <a:t>Bu stratejik plan dokümanı, o</a:t>
            </a:r>
            <a:r>
              <a:rPr lang="tr-TR" sz="1200" dirty="0" smtClean="0">
                <a:solidFill>
                  <a:prstClr val="black"/>
                </a:solidFill>
                <a:latin typeface="Times New Roman" pitchFamily="18" charset="0"/>
                <a:cs typeface="Times New Roman" pitchFamily="18" charset="0"/>
              </a:rPr>
              <a:t>kulumuzun </a:t>
            </a:r>
            <a:r>
              <a:rPr lang="tr-TR" sz="1200" dirty="0">
                <a:solidFill>
                  <a:prstClr val="black"/>
                </a:solidFill>
                <a:latin typeface="Times New Roman" pitchFamily="18" charset="0"/>
                <a:cs typeface="Times New Roman" pitchFamily="18" charset="0"/>
              </a:rPr>
              <a:t>güçlü ve zayıf yönleri ile dış çevredeki fırsat ve tehditler göz önünde bulundurularak, eğitim alanında ortaya konan kalite standartlarına ulaşmak üzere yeni stratejiler geliştirmeyi ve bu stratejileri temel alan etkinlik ve hedeflerin belirlenmesini amaçlamaktadır.</a:t>
            </a:r>
          </a:p>
          <a:p>
            <a:pPr indent="180975" algn="just" defTabSz="265550">
              <a:lnSpc>
                <a:spcPts val="1600"/>
              </a:lnSpc>
            </a:pPr>
            <a:r>
              <a:rPr lang="tr-TR" sz="1200" b="1" u="sng" dirty="0">
                <a:solidFill>
                  <a:prstClr val="black"/>
                </a:solidFill>
                <a:latin typeface="Times New Roman" pitchFamily="18" charset="0"/>
                <a:cs typeface="Times New Roman" pitchFamily="18" charset="0"/>
              </a:rPr>
              <a:t>Kapsam  </a:t>
            </a:r>
            <a:r>
              <a:rPr lang="tr-TR" sz="1200" dirty="0">
                <a:solidFill>
                  <a:prstClr val="black"/>
                </a:solidFill>
                <a:latin typeface="Times New Roman" pitchFamily="18" charset="0"/>
                <a:cs typeface="Times New Roman" pitchFamily="18" charset="0"/>
              </a:rPr>
              <a:t>Bu stratejik plan dokümanı </a:t>
            </a:r>
            <a:r>
              <a:rPr lang="tr-TR" sz="1200" dirty="0" smtClean="0">
                <a:solidFill>
                  <a:prstClr val="black"/>
                </a:solidFill>
                <a:latin typeface="Times New Roman" pitchFamily="18" charset="0"/>
                <a:cs typeface="Times New Roman" pitchFamily="18" charset="0"/>
              </a:rPr>
              <a:t>ŞEHİT SAMET ÜSTÜNER </a:t>
            </a:r>
            <a:r>
              <a:rPr lang="tr-TR" sz="1200" dirty="0" err="1" smtClean="0">
                <a:solidFill>
                  <a:prstClr val="black"/>
                </a:solidFill>
                <a:latin typeface="Times New Roman" pitchFamily="18" charset="0"/>
                <a:cs typeface="Times New Roman" pitchFamily="18" charset="0"/>
              </a:rPr>
              <a:t>ORTAOKULU’nun</a:t>
            </a:r>
            <a:r>
              <a:rPr lang="tr-TR" sz="1200" dirty="0" smtClean="0">
                <a:solidFill>
                  <a:prstClr val="black"/>
                </a:solidFill>
                <a:latin typeface="Times New Roman" pitchFamily="18" charset="0"/>
                <a:cs typeface="Times New Roman" pitchFamily="18" charset="0"/>
              </a:rPr>
              <a:t> </a:t>
            </a:r>
            <a:r>
              <a:rPr lang="tr-TR" sz="1200" dirty="0">
                <a:solidFill>
                  <a:prstClr val="black"/>
                </a:solidFill>
                <a:latin typeface="Times New Roman" pitchFamily="18" charset="0"/>
                <a:cs typeface="Times New Roman" pitchFamily="18" charset="0"/>
              </a:rPr>
              <a:t>mevcut durum analizi değerlendirmeleri doğrultusunda, </a:t>
            </a:r>
            <a:r>
              <a:rPr lang="tr-TR" sz="1200" dirty="0" smtClean="0">
                <a:solidFill>
                  <a:prstClr val="black"/>
                </a:solidFill>
                <a:latin typeface="Times New Roman" pitchFamily="18" charset="0"/>
                <a:cs typeface="Times New Roman" pitchFamily="18" charset="0"/>
              </a:rPr>
              <a:t>2021-2023 </a:t>
            </a:r>
            <a:r>
              <a:rPr lang="tr-TR" sz="1200" dirty="0">
                <a:solidFill>
                  <a:prstClr val="black"/>
                </a:solidFill>
                <a:latin typeface="Times New Roman" pitchFamily="18" charset="0"/>
                <a:cs typeface="Times New Roman" pitchFamily="18" charset="0"/>
              </a:rPr>
              <a:t>yıllarına dönük stratejik amaçlarını, hedeflerini ve performans göstergelerini kapsamaktadır.</a:t>
            </a:r>
          </a:p>
          <a:p>
            <a:pPr indent="180975" algn="just" defTabSz="265550">
              <a:lnSpc>
                <a:spcPts val="1600"/>
              </a:lnSpc>
            </a:pPr>
            <a:r>
              <a:rPr lang="tr-TR" sz="1200" dirty="0" smtClean="0">
                <a:solidFill>
                  <a:prstClr val="black"/>
                </a:solidFill>
                <a:latin typeface="Times New Roman" pitchFamily="18" charset="0"/>
                <a:cs typeface="Times New Roman" pitchFamily="18" charset="0"/>
              </a:rPr>
              <a:t>2021-2023 </a:t>
            </a:r>
            <a:r>
              <a:rPr lang="tr-TR" sz="1200" dirty="0">
                <a:solidFill>
                  <a:prstClr val="black"/>
                </a:solidFill>
                <a:latin typeface="Times New Roman" pitchFamily="18" charset="0"/>
                <a:cs typeface="Times New Roman" pitchFamily="18" charset="0"/>
              </a:rPr>
              <a:t>Stratejik Planlama Programı, Ankara Milli Eğitim Müdürlüğü tarafından tüm ilçe milli eğitim müdürlükleri ile okul/kurumlara 20.09.2018 tarih ve 14588481-10.06.01-E.16975906 sayılı yazıyla duyurulmasıyla üçüncü stratejik planlama çalışmaları ilçemizde başlatılmıştır.</a:t>
            </a:r>
          </a:p>
          <a:p>
            <a:pPr indent="180975" algn="just" defTabSz="265550">
              <a:lnSpc>
                <a:spcPts val="1600"/>
              </a:lnSpc>
            </a:pPr>
            <a:r>
              <a:rPr lang="tr-TR" sz="1200" dirty="0" smtClean="0">
                <a:solidFill>
                  <a:prstClr val="black"/>
                </a:solidFill>
                <a:latin typeface="Times New Roman" pitchFamily="18" charset="0"/>
                <a:cs typeface="Times New Roman" pitchFamily="18" charset="0"/>
              </a:rPr>
              <a:t>ŞEHİT SAMET ÜSTÜNER ORTAOKULU Stratejik </a:t>
            </a:r>
            <a:r>
              <a:rPr lang="tr-TR" sz="1200" dirty="0">
                <a:solidFill>
                  <a:prstClr val="black"/>
                </a:solidFill>
                <a:latin typeface="Times New Roman" pitchFamily="18" charset="0"/>
                <a:cs typeface="Times New Roman" pitchFamily="18" charset="0"/>
              </a:rPr>
              <a:t>Planı, 28 Şubat 2018 tarihli ve  30344 sayılı Resmi Gazetede yayımlanan Kamu İdarelerinde Stratejik Planlamaya İlişkin Usul ve Esaslar Hakkında Yönetmelikte belirtilen kamu idarelerince hazırlanacak stratejik planların genel çerçevesini belirlemek amacı ile hazırlanmış olan Kamu İdareleri İçin Stratejik Planlama Kılavuzunda belirtilen Model esas alınarak </a:t>
            </a:r>
            <a:r>
              <a:rPr lang="tr-TR" sz="1200" dirty="0" smtClean="0">
                <a:solidFill>
                  <a:prstClr val="black"/>
                </a:solidFill>
                <a:latin typeface="Times New Roman" pitchFamily="18" charset="0"/>
                <a:cs typeface="Times New Roman" pitchFamily="18" charset="0"/>
              </a:rPr>
              <a:t>ŞEHİT SAMET ÜSTÜNER ORTAOKULU  </a:t>
            </a:r>
            <a:r>
              <a:rPr lang="tr-TR" sz="1200" dirty="0">
                <a:solidFill>
                  <a:prstClr val="black"/>
                </a:solidFill>
                <a:latin typeface="Times New Roman" pitchFamily="18" charset="0"/>
                <a:cs typeface="Times New Roman" pitchFamily="18" charset="0"/>
              </a:rPr>
              <a:t>Stratejik Planı </a:t>
            </a:r>
            <a:r>
              <a:rPr lang="tr-TR" sz="1200" dirty="0" smtClean="0">
                <a:solidFill>
                  <a:prstClr val="black"/>
                </a:solidFill>
                <a:latin typeface="Times New Roman" pitchFamily="18" charset="0"/>
                <a:cs typeface="Times New Roman" pitchFamily="18" charset="0"/>
              </a:rPr>
              <a:t>hazırlanmıştır</a:t>
            </a:r>
            <a:r>
              <a:rPr lang="tr-TR" sz="1200" dirty="0">
                <a:solidFill>
                  <a:prstClr val="black"/>
                </a:solidFill>
                <a:latin typeface="Times New Roman" pitchFamily="18" charset="0"/>
                <a:cs typeface="Times New Roman" pitchFamily="18" charset="0"/>
              </a:rPr>
              <a:t>.</a:t>
            </a:r>
          </a:p>
          <a:p>
            <a:pPr indent="180975" algn="just" defTabSz="265550">
              <a:lnSpc>
                <a:spcPts val="1600"/>
              </a:lnSpc>
            </a:pPr>
            <a:r>
              <a:rPr lang="tr-TR" sz="1200" dirty="0" smtClean="0">
                <a:solidFill>
                  <a:prstClr val="black"/>
                </a:solidFill>
                <a:latin typeface="Times New Roman" pitchFamily="18" charset="0"/>
                <a:cs typeface="Times New Roman" pitchFamily="18" charset="0"/>
              </a:rPr>
              <a:t>Okulumuz stratejik </a:t>
            </a:r>
            <a:r>
              <a:rPr lang="tr-TR" sz="1200" dirty="0">
                <a:solidFill>
                  <a:prstClr val="black"/>
                </a:solidFill>
                <a:latin typeface="Times New Roman" pitchFamily="18" charset="0"/>
                <a:cs typeface="Times New Roman" pitchFamily="18" charset="0"/>
              </a:rPr>
              <a:t>planın hazırlanmasında tüm tarafların görüş ve önerileri ile eğitim önceliklerinin plana yansıtılabilmesi için geniş katılım sağlayacak bir model benimsenmiştir.</a:t>
            </a:r>
          </a:p>
          <a:p>
            <a:pPr indent="180975" algn="just" defTabSz="265550">
              <a:lnSpc>
                <a:spcPts val="1600"/>
              </a:lnSpc>
            </a:pPr>
            <a:r>
              <a:rPr lang="tr-TR" sz="1200" dirty="0">
                <a:solidFill>
                  <a:prstClr val="black"/>
                </a:solidFill>
                <a:latin typeface="Times New Roman" pitchFamily="18" charset="0"/>
                <a:cs typeface="Times New Roman" pitchFamily="18" charset="0"/>
              </a:rPr>
              <a:t>Stratejik plan temel yapısı </a:t>
            </a:r>
            <a:r>
              <a:rPr lang="tr-TR" sz="1200" dirty="0" smtClean="0">
                <a:solidFill>
                  <a:prstClr val="black"/>
                </a:solidFill>
                <a:latin typeface="Times New Roman" pitchFamily="18" charset="0"/>
                <a:cs typeface="Times New Roman" pitchFamily="18" charset="0"/>
              </a:rPr>
              <a:t>okulumuz vizyonu </a:t>
            </a:r>
            <a:r>
              <a:rPr lang="tr-TR" sz="1200" dirty="0">
                <a:solidFill>
                  <a:prstClr val="black"/>
                </a:solidFill>
                <a:latin typeface="Times New Roman" pitchFamily="18" charset="0"/>
                <a:cs typeface="Times New Roman" pitchFamily="18" charset="0"/>
              </a:rPr>
              <a:t>temelinde eğitimin üç temel bölümü (erişim, kalite, kapasite) ile paydaşların görüş ve önerilerini baz alır nitelikte oluşturulmuştur.</a:t>
            </a:r>
          </a:p>
          <a:p>
            <a:pPr indent="180975" algn="just" defTabSz="265550">
              <a:lnSpc>
                <a:spcPts val="1600"/>
              </a:lnSpc>
            </a:pPr>
            <a:r>
              <a:rPr lang="tr-TR" sz="1200" dirty="0"/>
              <a:t>Kalkınma planı ve programlarda yer alan politika ve hedefler doğrultusunda kamu kaynaklarının etkili, ekonomik ve verimli bir şekilde elde edilmesi ve kullanılması ile hesap verebilirliği ve mali saydamlığı sağlamayı amaçlayan 10/12/2003 tarihli ve 5018 sayılı Kamu Mali Yönetimi ve Kontrol Kanunu; etkililik, verimlilik ve ekonomiklik kavramlarını birlikte değerlendirmektedir. Bu çerçevede, stratejik planlama ile asgari seviyede kamu kaynağıyla hedeflenen sonuçlara ulaşılması ve toplum ihtiyaçlarına cevap verebilecek azami etkinin oluşturulması amaçlanmaktadır. </a:t>
            </a:r>
            <a:r>
              <a:rPr lang="tr-TR" sz="1200" b="1" dirty="0">
                <a:effectLst>
                  <a:outerShdw blurRad="38100" dist="38100" dir="2700000" algn="tl">
                    <a:srgbClr val="000000">
                      <a:alpha val="43137"/>
                    </a:srgbClr>
                  </a:outerShdw>
                </a:effectLst>
              </a:rPr>
              <a:t>Şekil 1</a:t>
            </a:r>
            <a:r>
              <a:rPr lang="tr-TR" sz="1200" dirty="0"/>
              <a:t>’de görüldüğü üzere amaç ve hedefler ile sonuçlar arasındaki ilişki stratejik seviyede “başarılmak istenilen nedir” ve “hangi </a:t>
            </a:r>
            <a:r>
              <a:rPr lang="tr-TR" sz="1200" dirty="0" err="1"/>
              <a:t>sosyo</a:t>
            </a:r>
            <a:r>
              <a:rPr lang="tr-TR" sz="1200" dirty="0"/>
              <a:t>-ekonomik ihtiyaçlar karşılanacak” sorusuna; faaliyetler ise uygulama seviyesinde “nasıl” ve “hangi kaynaklarla karşılanacak” sorusuna cevap vermektedir. Stratejik seviye, kalkınma planı ve kamu idaresinin stratejik planıyla; uygulama seviyesi ise performans programı ve eylem planlarıyla ilişkilidir. </a:t>
            </a:r>
            <a:endParaRPr lang="tr-TR" sz="1200" dirty="0">
              <a:solidFill>
                <a:prstClr val="black"/>
              </a:solidFill>
              <a:latin typeface="Times New Roman" pitchFamily="18" charset="0"/>
              <a:cs typeface="Times New Roman" pitchFamily="18" charset="0"/>
            </a:endParaRPr>
          </a:p>
          <a:p>
            <a:pPr algn="just" defTabSz="1023980">
              <a:lnSpc>
                <a:spcPts val="1600"/>
              </a:lnSpc>
            </a:pPr>
            <a:endParaRPr lang="tr-TR" sz="1200" dirty="0">
              <a:solidFill>
                <a:prstClr val="black"/>
              </a:solidFill>
              <a:latin typeface="Times New Roman" pitchFamily="18" charset="0"/>
              <a:cs typeface="Times New Roman" pitchFamily="18" charset="0"/>
            </a:endParaRPr>
          </a:p>
        </p:txBody>
      </p:sp>
      <p:grpSp>
        <p:nvGrpSpPr>
          <p:cNvPr id="35" name="Grup 34"/>
          <p:cNvGrpSpPr/>
          <p:nvPr/>
        </p:nvGrpSpPr>
        <p:grpSpPr>
          <a:xfrm>
            <a:off x="1152798" y="6785551"/>
            <a:ext cx="5392283" cy="285794"/>
            <a:chOff x="825708" y="3383326"/>
            <a:chExt cx="5702821" cy="285751"/>
          </a:xfrm>
          <a:solidFill>
            <a:srgbClr val="CE8604"/>
          </a:solidFill>
        </p:grpSpPr>
        <p:sp>
          <p:nvSpPr>
            <p:cNvPr id="38" name="Yuvarlatılmış Dikdörtgen 37"/>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Planlama ve Kamu Yararı İlişkisi</a:t>
              </a:r>
            </a:p>
          </p:txBody>
        </p:sp>
        <p:sp>
          <p:nvSpPr>
            <p:cNvPr id="39" name="Yuvarlatılmış Dikdörtgen 38"/>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1</a:t>
              </a:r>
            </a:p>
          </p:txBody>
        </p:sp>
      </p:grpSp>
      <p:sp>
        <p:nvSpPr>
          <p:cNvPr id="42" name="Dikdörtgen 41"/>
          <p:cNvSpPr/>
          <p:nvPr/>
        </p:nvSpPr>
        <p:spPr>
          <a:xfrm>
            <a:off x="5266127" y="7261220"/>
            <a:ext cx="969797" cy="48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Etkiler</a:t>
            </a:r>
          </a:p>
        </p:txBody>
      </p:sp>
      <p:sp>
        <p:nvSpPr>
          <p:cNvPr id="4" name="Dikdörtgen 3"/>
          <p:cNvSpPr/>
          <p:nvPr/>
        </p:nvSpPr>
        <p:spPr>
          <a:xfrm>
            <a:off x="2651635" y="8968938"/>
            <a:ext cx="2335453" cy="400110"/>
          </a:xfrm>
          <a:prstGeom prst="rect">
            <a:avLst/>
          </a:prstGeom>
        </p:spPr>
        <p:txBody>
          <a:bodyPr wrap="square">
            <a:spAutoFit/>
          </a:bodyPr>
          <a:lstStyle/>
          <a:p>
            <a:pPr algn="ctr"/>
            <a:r>
              <a:rPr lang="tr-TR" sz="1000" b="1" dirty="0">
                <a:solidFill>
                  <a:srgbClr val="FF0000"/>
                </a:solidFill>
              </a:rPr>
              <a:t>Stratejik Seviye</a:t>
            </a:r>
          </a:p>
          <a:p>
            <a:pPr algn="ctr"/>
            <a:r>
              <a:rPr lang="tr-TR" sz="1000" b="1" dirty="0">
                <a:solidFill>
                  <a:schemeClr val="accent6">
                    <a:lumMod val="75000"/>
                  </a:schemeClr>
                </a:solidFill>
              </a:rPr>
              <a:t>(Kalkınma Planı, Stratejik Plan)</a:t>
            </a:r>
          </a:p>
        </p:txBody>
      </p:sp>
      <p:sp>
        <p:nvSpPr>
          <p:cNvPr id="47" name="Dikdörtgen 46"/>
          <p:cNvSpPr/>
          <p:nvPr/>
        </p:nvSpPr>
        <p:spPr>
          <a:xfrm>
            <a:off x="2687980" y="8323086"/>
            <a:ext cx="2335453" cy="400110"/>
          </a:xfrm>
          <a:prstGeom prst="rect">
            <a:avLst/>
          </a:prstGeom>
        </p:spPr>
        <p:txBody>
          <a:bodyPr wrap="square">
            <a:spAutoFit/>
          </a:bodyPr>
          <a:lstStyle/>
          <a:p>
            <a:pPr algn="ctr"/>
            <a:r>
              <a:rPr lang="tr-TR" sz="1000" b="1" dirty="0">
                <a:solidFill>
                  <a:srgbClr val="FF0000"/>
                </a:solidFill>
              </a:rPr>
              <a:t>Uygulama Seviyesi</a:t>
            </a:r>
          </a:p>
          <a:p>
            <a:pPr algn="ctr"/>
            <a:r>
              <a:rPr lang="tr-TR" sz="1000" b="1" dirty="0">
                <a:solidFill>
                  <a:schemeClr val="accent6">
                    <a:lumMod val="75000"/>
                  </a:schemeClr>
                </a:solidFill>
              </a:rPr>
              <a:t>(Performans Programı, Eylem Planları)</a:t>
            </a:r>
          </a:p>
        </p:txBody>
      </p:sp>
      <p:sp>
        <p:nvSpPr>
          <p:cNvPr id="5" name="Dikdörtgen 4"/>
          <p:cNvSpPr/>
          <p:nvPr/>
        </p:nvSpPr>
        <p:spPr>
          <a:xfrm>
            <a:off x="1152798" y="7146166"/>
            <a:ext cx="5392283" cy="294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1902218" y="7731760"/>
            <a:ext cx="1" cy="2255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p:nvPr/>
        </p:nvCxnSpPr>
        <p:spPr>
          <a:xfrm flipH="1">
            <a:off x="1902215" y="8421512"/>
            <a:ext cx="1" cy="2255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a:cxnSpLocks/>
            <a:endCxn id="44" idx="1"/>
          </p:cNvCxnSpPr>
          <p:nvPr/>
        </p:nvCxnSpPr>
        <p:spPr>
          <a:xfrm>
            <a:off x="1901609" y="9125622"/>
            <a:ext cx="485508" cy="6611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Düz Ok Bağlayıcısı 50"/>
          <p:cNvCxnSpPr>
            <a:cxnSpLocks/>
            <a:endCxn id="45" idx="1"/>
          </p:cNvCxnSpPr>
          <p:nvPr/>
        </p:nvCxnSpPr>
        <p:spPr>
          <a:xfrm flipV="1">
            <a:off x="3065054" y="9789565"/>
            <a:ext cx="276670" cy="5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flipV="1">
            <a:off x="4315443" y="9794812"/>
            <a:ext cx="276670" cy="5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a:cxnSpLocks/>
            <a:endCxn id="43" idx="2"/>
          </p:cNvCxnSpPr>
          <p:nvPr/>
        </p:nvCxnSpPr>
        <p:spPr>
          <a:xfrm flipV="1">
            <a:off x="5257703" y="9126362"/>
            <a:ext cx="493324" cy="660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417320" y="7232650"/>
            <a:ext cx="969797" cy="48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err="1"/>
              <a:t>Sosyo</a:t>
            </a:r>
            <a:r>
              <a:rPr lang="tr-TR" sz="1100" dirty="0"/>
              <a:t> Ekonomik ihtiyaçlar</a:t>
            </a:r>
          </a:p>
        </p:txBody>
      </p:sp>
      <p:sp>
        <p:nvSpPr>
          <p:cNvPr id="40" name="Dikdörtgen 39"/>
          <p:cNvSpPr/>
          <p:nvPr/>
        </p:nvSpPr>
        <p:spPr>
          <a:xfrm>
            <a:off x="1417319" y="7938240"/>
            <a:ext cx="969797" cy="48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dirty="0"/>
              <a:t>Amaçlar</a:t>
            </a:r>
          </a:p>
        </p:txBody>
      </p:sp>
      <p:sp>
        <p:nvSpPr>
          <p:cNvPr id="44" name="Dikdörtgen 43"/>
          <p:cNvSpPr/>
          <p:nvPr/>
        </p:nvSpPr>
        <p:spPr>
          <a:xfrm>
            <a:off x="2387117" y="9546711"/>
            <a:ext cx="668020" cy="4800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100" dirty="0"/>
              <a:t>Girdiler</a:t>
            </a:r>
          </a:p>
        </p:txBody>
      </p:sp>
      <p:sp>
        <p:nvSpPr>
          <p:cNvPr id="45" name="Dikdörtgen 44"/>
          <p:cNvSpPr/>
          <p:nvPr/>
        </p:nvSpPr>
        <p:spPr>
          <a:xfrm>
            <a:off x="3341724" y="9549535"/>
            <a:ext cx="969797" cy="4800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100" dirty="0"/>
              <a:t>Faaliyetler</a:t>
            </a:r>
          </a:p>
        </p:txBody>
      </p:sp>
      <p:sp>
        <p:nvSpPr>
          <p:cNvPr id="46" name="Dikdörtgen 45"/>
          <p:cNvSpPr/>
          <p:nvPr/>
        </p:nvSpPr>
        <p:spPr>
          <a:xfrm>
            <a:off x="4598108" y="9554782"/>
            <a:ext cx="668020" cy="4800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100" dirty="0"/>
              <a:t>Çıktılar</a:t>
            </a:r>
          </a:p>
        </p:txBody>
      </p:sp>
      <p:cxnSp>
        <p:nvCxnSpPr>
          <p:cNvPr id="54" name="Düz Ok Bağlayıcısı 53"/>
          <p:cNvCxnSpPr/>
          <p:nvPr/>
        </p:nvCxnSpPr>
        <p:spPr>
          <a:xfrm flipV="1">
            <a:off x="5751025" y="7753980"/>
            <a:ext cx="1" cy="883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1152798" y="8886332"/>
            <a:ext cx="539228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3" name="Dikdörtgen 42"/>
          <p:cNvSpPr/>
          <p:nvPr/>
        </p:nvSpPr>
        <p:spPr>
          <a:xfrm>
            <a:off x="5266128" y="8646302"/>
            <a:ext cx="969797" cy="48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dirty="0"/>
              <a:t>Sonuçlar</a:t>
            </a:r>
          </a:p>
        </p:txBody>
      </p:sp>
      <p:sp>
        <p:nvSpPr>
          <p:cNvPr id="41" name="Dikdörtgen 40"/>
          <p:cNvSpPr/>
          <p:nvPr/>
        </p:nvSpPr>
        <p:spPr>
          <a:xfrm>
            <a:off x="1417318" y="8646302"/>
            <a:ext cx="969797" cy="48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dirty="0"/>
              <a:t>Hedefler</a:t>
            </a:r>
          </a:p>
        </p:txBody>
      </p:sp>
      <p:grpSp>
        <p:nvGrpSpPr>
          <p:cNvPr id="26" name="Grup 25"/>
          <p:cNvGrpSpPr/>
          <p:nvPr/>
        </p:nvGrpSpPr>
        <p:grpSpPr>
          <a:xfrm>
            <a:off x="458654" y="362243"/>
            <a:ext cx="6637814" cy="417411"/>
            <a:chOff x="542115" y="3383314"/>
            <a:chExt cx="5975601" cy="290164"/>
          </a:xfrm>
        </p:grpSpPr>
        <p:sp>
          <p:nvSpPr>
            <p:cNvPr id="27" name="Yuvarlatılmış Dikdörtgen 2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tr-TR" sz="1600" b="1" dirty="0" smtClean="0">
                  <a:solidFill>
                    <a:srgbClr val="FFFFFF"/>
                  </a:solidFill>
                  <a:latin typeface="Arial" pitchFamily="34" charset="0"/>
                  <a:cs typeface="Arial" pitchFamily="34" charset="0"/>
                </a:rPr>
                <a:t>STRATEJİK </a:t>
              </a:r>
              <a:r>
                <a:rPr lang="tr-TR" sz="1600" b="1" dirty="0">
                  <a:solidFill>
                    <a:srgbClr val="FFFFFF"/>
                  </a:solidFill>
                  <a:latin typeface="Arial" pitchFamily="34" charset="0"/>
                  <a:cs typeface="Arial" pitchFamily="34" charset="0"/>
                </a:rPr>
                <a:t>PLAN HAZIRLIK SÜRECİ </a:t>
              </a:r>
              <a:endParaRPr lang="tr-TR" sz="1600" dirty="0">
                <a:solidFill>
                  <a:prstClr val="black"/>
                </a:solidFill>
                <a:latin typeface="Arial" pitchFamily="34" charset="0"/>
                <a:cs typeface="Arial" pitchFamily="34" charset="0"/>
              </a:endParaRPr>
            </a:p>
          </p:txBody>
        </p:sp>
        <p:sp>
          <p:nvSpPr>
            <p:cNvPr id="28" name="Yuvarlatılmış Dikdörtgen 27"/>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1.</a:t>
              </a:r>
            </a:p>
          </p:txBody>
        </p:sp>
      </p:grpSp>
      <p:sp>
        <p:nvSpPr>
          <p:cNvPr id="29" name="Metin kutusu 28">
            <a:extLst>
              <a:ext uri="{FF2B5EF4-FFF2-40B4-BE49-F238E27FC236}">
                <a16:creationId xmlns:a16="http://schemas.microsoft.com/office/drawing/2014/main" xmlns="" id="{839BDBFB-0914-4229-B1BE-8488432FDCAE}"/>
              </a:ext>
            </a:extLst>
          </p:cNvPr>
          <p:cNvSpPr txBox="1"/>
          <p:nvPr/>
        </p:nvSpPr>
        <p:spPr>
          <a:xfrm>
            <a:off x="-9766" y="9092106"/>
            <a:ext cx="462229" cy="307777"/>
          </a:xfrm>
          <a:prstGeom prst="rect">
            <a:avLst/>
          </a:prstGeom>
          <a:noFill/>
        </p:spPr>
        <p:txBody>
          <a:bodyPr wrap="square" rtlCol="0">
            <a:spAutoFit/>
          </a:bodyPr>
          <a:lstStyle/>
          <a:p>
            <a:r>
              <a:rPr lang="tr-TR" sz="1400" b="1" dirty="0"/>
              <a:t>2</a:t>
            </a:r>
          </a:p>
        </p:txBody>
      </p:sp>
    </p:spTree>
    <p:extLst>
      <p:ext uri="{BB962C8B-B14F-4D97-AF65-F5344CB8AC3E}">
        <p14:creationId xmlns:p14="http://schemas.microsoft.com/office/powerpoint/2010/main" xmlns="" val="366573058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11353</TotalTime>
  <Words>6825</Words>
  <Application>Microsoft Office PowerPoint</Application>
  <PresentationFormat>Özel</PresentationFormat>
  <Paragraphs>1851</Paragraphs>
  <Slides>41</Slides>
  <Notes>4</Notes>
  <HiddenSlides>0</HiddenSlides>
  <MMClips>0</MMClips>
  <ScaleCrop>false</ScaleCrop>
  <HeadingPairs>
    <vt:vector size="4" baseType="variant">
      <vt:variant>
        <vt:lpstr>Tema</vt:lpstr>
      </vt:variant>
      <vt:variant>
        <vt:i4>12</vt:i4>
      </vt:variant>
      <vt:variant>
        <vt:lpstr>Slayt Başlıkları</vt:lpstr>
      </vt:variant>
      <vt:variant>
        <vt:i4>41</vt:i4>
      </vt:variant>
    </vt:vector>
  </HeadingPairs>
  <TitlesOfParts>
    <vt:vector size="53" baseType="lpstr">
      <vt:lpstr>Ofis Teması</vt:lpstr>
      <vt:lpstr>1_Ofis Teması</vt:lpstr>
      <vt:lpstr>3_BlackTie</vt:lpstr>
      <vt:lpstr>2_Ofis Teması</vt:lpstr>
      <vt:lpstr>4_Ofis Teması</vt:lpstr>
      <vt:lpstr>5_Ofis Teması</vt:lpstr>
      <vt:lpstr>10_Ofis Teması</vt:lpstr>
      <vt:lpstr>Görünüş</vt:lpstr>
      <vt:lpstr>6_Ofis Teması</vt:lpstr>
      <vt:lpstr>7_Ofis Teması</vt:lpstr>
      <vt:lpstr>3_Ofis Teması</vt:lpstr>
      <vt:lpstr>8_Ofis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TAYFUN ÖZTÜRK</dc:creator>
  <cp:lastModifiedBy>acer</cp:lastModifiedBy>
  <cp:revision>823</cp:revision>
  <cp:lastPrinted>2018-10-30T12:04:09Z</cp:lastPrinted>
  <dcterms:created xsi:type="dcterms:W3CDTF">2013-12-06T19:37:48Z</dcterms:created>
  <dcterms:modified xsi:type="dcterms:W3CDTF">2023-08-24T08:19:08Z</dcterms:modified>
</cp:coreProperties>
</file>